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69.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7" r:id="rId22"/>
    <p:sldId id="278" r:id="rId23"/>
    <p:sldId id="279" r:id="rId24"/>
    <p:sldId id="280" r:id="rId25"/>
    <p:sldId id="281" r:id="rId26"/>
    <p:sldId id="282" r:id="rId27"/>
    <p:sldId id="275" r:id="rId28"/>
    <p:sldId id="283" r:id="rId29"/>
    <p:sldId id="284" r:id="rId30"/>
    <p:sldId id="285" r:id="rId31"/>
    <p:sldId id="286" r:id="rId32"/>
    <p:sldId id="287" r:id="rId33"/>
    <p:sldId id="288" r:id="rId34"/>
    <p:sldId id="289" r:id="rId35"/>
    <p:sldId id="290" r:id="rId36"/>
    <p:sldId id="291"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292"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97" r:id="rId78"/>
    <p:sldId id="332" r:id="rId79"/>
    <p:sldId id="333" r:id="rId80"/>
    <p:sldId id="334" r:id="rId81"/>
    <p:sldId id="335" r:id="rId82"/>
    <p:sldId id="336" r:id="rId83"/>
    <p:sldId id="337" r:id="rId84"/>
    <p:sldId id="338" r:id="rId85"/>
    <p:sldId id="339" r:id="rId86"/>
    <p:sldId id="400" r:id="rId87"/>
    <p:sldId id="340" r:id="rId88"/>
    <p:sldId id="341" r:id="rId89"/>
    <p:sldId id="342" r:id="rId90"/>
    <p:sldId id="398" r:id="rId91"/>
    <p:sldId id="343" r:id="rId92"/>
    <p:sldId id="344" r:id="rId93"/>
    <p:sldId id="345" r:id="rId94"/>
    <p:sldId id="347" r:id="rId95"/>
    <p:sldId id="399" r:id="rId96"/>
    <p:sldId id="348" r:id="rId97"/>
    <p:sldId id="349" r:id="rId98"/>
    <p:sldId id="350" r:id="rId99"/>
    <p:sldId id="351" r:id="rId100"/>
    <p:sldId id="401" r:id="rId101"/>
    <p:sldId id="352" r:id="rId102"/>
    <p:sldId id="353" r:id="rId103"/>
    <p:sldId id="354" r:id="rId104"/>
    <p:sldId id="355" r:id="rId105"/>
    <p:sldId id="356" r:id="rId106"/>
    <p:sldId id="410" r:id="rId107"/>
    <p:sldId id="403" r:id="rId108"/>
    <p:sldId id="357" r:id="rId109"/>
    <p:sldId id="404" r:id="rId110"/>
    <p:sldId id="358" r:id="rId111"/>
    <p:sldId id="359" r:id="rId112"/>
    <p:sldId id="360" r:id="rId113"/>
    <p:sldId id="405" r:id="rId114"/>
    <p:sldId id="406" r:id="rId115"/>
    <p:sldId id="407" r:id="rId116"/>
    <p:sldId id="408" r:id="rId117"/>
    <p:sldId id="409" r:id="rId118"/>
    <p:sldId id="361" r:id="rId119"/>
    <p:sldId id="413" r:id="rId120"/>
    <p:sldId id="402" r:id="rId121"/>
    <p:sldId id="362" r:id="rId122"/>
    <p:sldId id="414" r:id="rId123"/>
    <p:sldId id="363" r:id="rId124"/>
    <p:sldId id="415" r:id="rId125"/>
    <p:sldId id="364" r:id="rId126"/>
    <p:sldId id="416" r:id="rId127"/>
    <p:sldId id="365" r:id="rId128"/>
    <p:sldId id="366" r:id="rId129"/>
    <p:sldId id="367" r:id="rId130"/>
    <p:sldId id="368" r:id="rId131"/>
    <p:sldId id="417" r:id="rId132"/>
    <p:sldId id="369" r:id="rId133"/>
    <p:sldId id="370" r:id="rId134"/>
    <p:sldId id="371" r:id="rId135"/>
    <p:sldId id="372" r:id="rId136"/>
    <p:sldId id="373" r:id="rId137"/>
    <p:sldId id="375" r:id="rId138"/>
    <p:sldId id="376" r:id="rId139"/>
    <p:sldId id="419" r:id="rId140"/>
    <p:sldId id="420" r:id="rId141"/>
    <p:sldId id="421" r:id="rId142"/>
    <p:sldId id="422" r:id="rId143"/>
    <p:sldId id="423" r:id="rId144"/>
    <p:sldId id="377" r:id="rId145"/>
    <p:sldId id="378" r:id="rId146"/>
    <p:sldId id="379" r:id="rId147"/>
    <p:sldId id="380" r:id="rId148"/>
    <p:sldId id="381" r:id="rId149"/>
    <p:sldId id="382" r:id="rId150"/>
    <p:sldId id="383" r:id="rId151"/>
    <p:sldId id="424" r:id="rId152"/>
    <p:sldId id="425" r:id="rId153"/>
    <p:sldId id="426" r:id="rId154"/>
    <p:sldId id="427" r:id="rId155"/>
    <p:sldId id="428" r:id="rId156"/>
    <p:sldId id="384" r:id="rId157"/>
    <p:sldId id="385" r:id="rId158"/>
    <p:sldId id="386" r:id="rId159"/>
    <p:sldId id="387" r:id="rId160"/>
    <p:sldId id="388" r:id="rId161"/>
    <p:sldId id="389" r:id="rId162"/>
    <p:sldId id="390" r:id="rId163"/>
    <p:sldId id="391" r:id="rId164"/>
    <p:sldId id="392" r:id="rId165"/>
    <p:sldId id="393" r:id="rId166"/>
    <p:sldId id="394" r:id="rId167"/>
    <p:sldId id="395" r:id="rId168"/>
    <p:sldId id="396" r:id="rId169"/>
    <p:sldId id="418" r:id="rId170"/>
    <p:sldId id="411" r:id="rId171"/>
    <p:sldId id="412" r:id="rId1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00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theme" Target="theme/theme1.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Symptoms of plant diseases</a:t>
            </a:r>
            <a:endParaRPr lang="en-IN" dirty="0"/>
          </a:p>
        </p:txBody>
      </p:sp>
      <p:sp>
        <p:nvSpPr>
          <p:cNvPr id="3" name="Subtitle 2"/>
          <p:cNvSpPr>
            <a:spLocks noGrp="1"/>
          </p:cNvSpPr>
          <p:nvPr>
            <p:ph type="subTitle" idx="1"/>
          </p:nvPr>
        </p:nvSpPr>
        <p:spPr/>
        <p:txBody>
          <a:bodyPr/>
          <a:lstStyle/>
          <a:p>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err="1" smtClean="0"/>
              <a:t>Sclerotia</a:t>
            </a:r>
            <a:r>
              <a:rPr lang="en-IN" dirty="0" smtClean="0"/>
              <a:t>:</a:t>
            </a:r>
          </a:p>
          <a:p>
            <a:pPr algn="just">
              <a:buFont typeface="Wingdings" pitchFamily="2" charset="2"/>
              <a:buChar char="v"/>
            </a:pPr>
            <a:r>
              <a:rPr lang="en-IN" dirty="0" smtClean="0"/>
              <a:t>A </a:t>
            </a:r>
            <a:r>
              <a:rPr lang="en-IN" dirty="0" err="1" smtClean="0"/>
              <a:t>sclerotium</a:t>
            </a:r>
            <a:r>
              <a:rPr lang="en-IN" dirty="0" smtClean="0"/>
              <a:t> is a compact , often hard mass of  dormant fungus mycelium.</a:t>
            </a:r>
          </a:p>
          <a:p>
            <a:pPr algn="just">
              <a:buFont typeface="Wingdings" pitchFamily="2" charset="2"/>
              <a:buChar char="v"/>
            </a:pPr>
            <a:r>
              <a:rPr lang="en-IN" dirty="0" smtClean="0"/>
              <a:t>In some diseases as in ergot of </a:t>
            </a:r>
            <a:r>
              <a:rPr lang="en-IN" dirty="0" err="1" smtClean="0"/>
              <a:t>graminaceous</a:t>
            </a:r>
            <a:r>
              <a:rPr lang="en-IN" dirty="0" smtClean="0"/>
              <a:t> plants the </a:t>
            </a:r>
            <a:r>
              <a:rPr lang="en-IN" dirty="0" err="1" smtClean="0"/>
              <a:t>sclerotium</a:t>
            </a:r>
            <a:r>
              <a:rPr lang="en-IN" dirty="0" smtClean="0"/>
              <a:t> assumes a characteristic shape .</a:t>
            </a:r>
          </a:p>
          <a:p>
            <a:pPr algn="just">
              <a:buFont typeface="Wingdings" pitchFamily="2" charset="2"/>
              <a:buChar char="v"/>
            </a:pPr>
            <a:r>
              <a:rPr lang="en-IN" dirty="0" smtClean="0"/>
              <a:t>In others it maybe variable</a:t>
            </a:r>
          </a:p>
          <a:p>
            <a:pPr algn="just">
              <a:buFont typeface="Wingdings" pitchFamily="2" charset="2"/>
              <a:buChar char="v"/>
            </a:pPr>
            <a:endParaRPr lang="en-IN"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Rate of synthesis of common phenols increases after infection has occurred</a:t>
            </a:r>
          </a:p>
          <a:p>
            <a:r>
              <a:rPr lang="en-IN" dirty="0" smtClean="0"/>
              <a:t>But there is also movement of phenols from the healthy tissues towards the infected tissues</a:t>
            </a:r>
          </a:p>
          <a:p>
            <a:r>
              <a:rPr lang="en-IN" dirty="0" smtClean="0"/>
              <a:t>These conditions are determined by the genetic character of the plant</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Physiological activities –plants infected by phenols indirectly too</a:t>
            </a:r>
          </a:p>
          <a:p>
            <a:r>
              <a:rPr lang="en-IN" dirty="0" smtClean="0"/>
              <a:t>Phenols-suppress activity of IAA oxidising enzymes thus increasing the amount of this </a:t>
            </a:r>
            <a:r>
              <a:rPr lang="en-IN" dirty="0" err="1" smtClean="0"/>
              <a:t>auxin</a:t>
            </a:r>
            <a:r>
              <a:rPr lang="en-IN" dirty="0" smtClean="0"/>
              <a:t> or they may stimulate the activity of these enzymes.</a:t>
            </a:r>
            <a:endParaRPr lang="en-IN"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Certain fungi hydrolyze non toxic glycosides through the enzyme beta glycosidase produced by them or by the host cells in response to infection.</a:t>
            </a:r>
          </a:p>
          <a:p>
            <a:r>
              <a:rPr lang="en-US" dirty="0" smtClean="0"/>
              <a:t>Hydrolysis of </a:t>
            </a:r>
            <a:r>
              <a:rPr lang="en-US" dirty="0" err="1" smtClean="0"/>
              <a:t>phenolic</a:t>
            </a:r>
            <a:r>
              <a:rPr lang="en-US" dirty="0" smtClean="0"/>
              <a:t> glycosides yields anti infection phenols</a:t>
            </a:r>
          </a:p>
          <a:p>
            <a:pPr>
              <a:buNone/>
            </a:pPr>
            <a:r>
              <a:rPr lang="en-US" dirty="0" smtClean="0"/>
              <a:t>					       beta glycosidase	</a:t>
            </a:r>
          </a:p>
          <a:p>
            <a:r>
              <a:rPr lang="en-US" dirty="0" smtClean="0"/>
              <a:t>i.e. </a:t>
            </a:r>
            <a:r>
              <a:rPr lang="en-US" dirty="0" err="1" smtClean="0"/>
              <a:t>phenolic</a:t>
            </a:r>
            <a:r>
              <a:rPr lang="en-US" dirty="0" smtClean="0"/>
              <a:t> glycosides	                             </a:t>
            </a:r>
          </a:p>
          <a:p>
            <a:endParaRPr lang="en-US" dirty="0" smtClean="0"/>
          </a:p>
          <a:p>
            <a:r>
              <a:rPr lang="en-US" dirty="0" smtClean="0"/>
              <a:t>  anti infection phenols	</a:t>
            </a:r>
            <a:endParaRPr lang="en-US" dirty="0"/>
          </a:p>
        </p:txBody>
      </p:sp>
      <p:cxnSp>
        <p:nvCxnSpPr>
          <p:cNvPr id="8" name="Straight Arrow Connector 7"/>
          <p:cNvCxnSpPr/>
          <p:nvPr/>
        </p:nvCxnSpPr>
        <p:spPr>
          <a:xfrm>
            <a:off x="4648200" y="4648200"/>
            <a:ext cx="30480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b) </a:t>
            </a:r>
            <a:r>
              <a:rPr lang="en-US" dirty="0" err="1" smtClean="0"/>
              <a:t>Phytoalexins</a:t>
            </a:r>
            <a:r>
              <a:rPr lang="en-US" dirty="0" smtClean="0"/>
              <a:t> :</a:t>
            </a:r>
          </a:p>
          <a:p>
            <a:pPr algn="just">
              <a:buNone/>
            </a:pPr>
            <a:r>
              <a:rPr lang="en-US" dirty="0" smtClean="0"/>
              <a:t>    There are large number of antibiotic </a:t>
            </a:r>
            <a:r>
              <a:rPr lang="en-US" dirty="0" err="1" smtClean="0"/>
              <a:t>phenolics</a:t>
            </a:r>
            <a:r>
              <a:rPr lang="en-US" dirty="0" smtClean="0"/>
              <a:t> and other compounds which did not exist in the plant or the pathogen.</a:t>
            </a:r>
          </a:p>
          <a:p>
            <a:pPr algn="just">
              <a:buFont typeface="Wingdings" pitchFamily="2" charset="2"/>
              <a:buChar char="Ø"/>
            </a:pPr>
            <a:r>
              <a:rPr lang="en-US" dirty="0" smtClean="0"/>
              <a:t>    but they are formed as a result of</a:t>
            </a:r>
          </a:p>
          <a:p>
            <a:pPr algn="just">
              <a:buFont typeface="Wingdings" pitchFamily="2" charset="2"/>
              <a:buChar char="§"/>
            </a:pPr>
            <a:r>
              <a:rPr lang="en-US" dirty="0" smtClean="0"/>
              <a:t> host parasitic interaction or</a:t>
            </a:r>
          </a:p>
          <a:p>
            <a:pPr algn="just">
              <a:buFont typeface="Wingdings" pitchFamily="2" charset="2"/>
              <a:buChar char="§"/>
            </a:pPr>
            <a:r>
              <a:rPr lang="en-US" dirty="0" smtClean="0"/>
              <a:t> any chemical or</a:t>
            </a:r>
          </a:p>
          <a:p>
            <a:pPr algn="just">
              <a:buFont typeface="Wingdings" pitchFamily="2" charset="2"/>
              <a:buChar char="§"/>
            </a:pPr>
            <a:r>
              <a:rPr lang="en-US" dirty="0" smtClean="0"/>
              <a:t> mechanical injury</a:t>
            </a:r>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Such substances have been termed </a:t>
            </a:r>
            <a:r>
              <a:rPr lang="en-US" dirty="0" err="1" smtClean="0"/>
              <a:t>phytoalexins</a:t>
            </a:r>
            <a:endParaRPr lang="en-US" dirty="0" smtClean="0"/>
          </a:p>
          <a:p>
            <a:r>
              <a:rPr lang="en-US" dirty="0" smtClean="0"/>
              <a:t>It is believed to inhibit further development of most attacking fungi.</a:t>
            </a:r>
          </a:p>
          <a:p>
            <a:r>
              <a:rPr lang="en-US" dirty="0" smtClean="0"/>
              <a:t>Detected in healthy tissues too</a:t>
            </a:r>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err="1" smtClean="0"/>
              <a:t>Kuc</a:t>
            </a:r>
            <a:r>
              <a:rPr lang="en-US" dirty="0" smtClean="0"/>
              <a:t> (1972)  defined  </a:t>
            </a:r>
            <a:r>
              <a:rPr lang="en-US" dirty="0" err="1" smtClean="0"/>
              <a:t>phytoalexins</a:t>
            </a:r>
            <a:r>
              <a:rPr lang="en-US" dirty="0" smtClean="0"/>
              <a:t> as antibiotics produced in plant pathogen inter action or as a response to injury or other physiological stimuli.</a:t>
            </a: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Phytoalexins</a:t>
            </a:r>
            <a:r>
              <a:rPr lang="en-US" dirty="0" smtClean="0"/>
              <a:t>- low mol wt. antimicrobial compounds</a:t>
            </a:r>
          </a:p>
          <a:p>
            <a:r>
              <a:rPr lang="en-US" dirty="0" smtClean="0"/>
              <a:t>Synthesis observed in </a:t>
            </a:r>
            <a:r>
              <a:rPr lang="en-US" dirty="0" err="1" smtClean="0"/>
              <a:t>leguminaceae</a:t>
            </a:r>
            <a:r>
              <a:rPr lang="en-US" dirty="0" smtClean="0"/>
              <a:t>, </a:t>
            </a:r>
            <a:r>
              <a:rPr lang="en-US" dirty="0" err="1" smtClean="0"/>
              <a:t>Solanaceae</a:t>
            </a:r>
            <a:r>
              <a:rPr lang="en-US" dirty="0" smtClean="0"/>
              <a:t>, etc</a:t>
            </a:r>
          </a:p>
          <a:p>
            <a:r>
              <a:rPr lang="en-US" dirty="0" smtClean="0"/>
              <a:t>In </a:t>
            </a:r>
            <a:r>
              <a:rPr lang="en-US" dirty="0" err="1" smtClean="0"/>
              <a:t>leguminaceae</a:t>
            </a:r>
            <a:r>
              <a:rPr lang="en-US" dirty="0" smtClean="0"/>
              <a:t> three groups of </a:t>
            </a:r>
            <a:r>
              <a:rPr lang="en-US" dirty="0" err="1" smtClean="0"/>
              <a:t>phytoalexin</a:t>
            </a:r>
            <a:r>
              <a:rPr lang="en-US" dirty="0" smtClean="0"/>
              <a:t> compounds have been demonstrated.</a:t>
            </a:r>
          </a:p>
          <a:p>
            <a:r>
              <a:rPr lang="en-US" dirty="0" err="1" smtClean="0"/>
              <a:t>Pterocarpans</a:t>
            </a:r>
            <a:r>
              <a:rPr lang="en-US" dirty="0" smtClean="0"/>
              <a:t>, </a:t>
            </a:r>
            <a:r>
              <a:rPr lang="en-US" dirty="0" err="1" smtClean="0"/>
              <a:t>isoflavans</a:t>
            </a:r>
            <a:r>
              <a:rPr lang="en-US" dirty="0" smtClean="0"/>
              <a:t>, </a:t>
            </a:r>
            <a:r>
              <a:rPr lang="en-US" dirty="0" err="1" smtClean="0"/>
              <a:t>isoflavanones</a:t>
            </a:r>
            <a:endParaRPr lang="en-US" dirty="0" smtClean="0"/>
          </a:p>
          <a:p>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err="1" smtClean="0"/>
              <a:t>Pterocarpan</a:t>
            </a:r>
            <a:r>
              <a:rPr lang="en-US" dirty="0" smtClean="0"/>
              <a:t> </a:t>
            </a:r>
            <a:r>
              <a:rPr lang="en-US" dirty="0" err="1" smtClean="0"/>
              <a:t>phytoalexin</a:t>
            </a:r>
            <a:r>
              <a:rPr lang="en-US" dirty="0" smtClean="0"/>
              <a:t> </a:t>
            </a:r>
            <a:r>
              <a:rPr lang="en-US" dirty="0" err="1" smtClean="0"/>
              <a:t>pisatin</a:t>
            </a:r>
            <a:r>
              <a:rPr lang="en-US" dirty="0" smtClean="0"/>
              <a:t>-endocarp tissues of detached pea pods inoculated with </a:t>
            </a:r>
            <a:r>
              <a:rPr lang="en-US" dirty="0" err="1" smtClean="0"/>
              <a:t>Monilinia</a:t>
            </a:r>
            <a:r>
              <a:rPr lang="en-US" dirty="0" smtClean="0"/>
              <a:t> </a:t>
            </a:r>
            <a:r>
              <a:rPr lang="en-US" dirty="0" err="1" smtClean="0"/>
              <a:t>fructicola</a:t>
            </a:r>
            <a:endParaRPr lang="en-US" dirty="0" smtClean="0"/>
          </a:p>
          <a:p>
            <a:r>
              <a:rPr lang="en-US" dirty="0" smtClean="0"/>
              <a:t>Compound- weak antibiotic</a:t>
            </a:r>
          </a:p>
          <a:p>
            <a:r>
              <a:rPr lang="en-US" dirty="0" smtClean="0"/>
              <a:t>Its production stimulated by many fungi, metabolic inhibitors, fungicides </a:t>
            </a:r>
          </a:p>
          <a:p>
            <a:r>
              <a:rPr lang="en-US" dirty="0" smtClean="0"/>
              <a:t>Degraded by most pathogens of pea</a:t>
            </a:r>
          </a:p>
          <a:p>
            <a:r>
              <a:rPr lang="en-US" dirty="0" smtClean="0"/>
              <a:t>Synthesis – jointly by </a:t>
            </a:r>
            <a:r>
              <a:rPr lang="en-US" dirty="0" err="1" smtClean="0"/>
              <a:t>shikimic</a:t>
            </a:r>
            <a:r>
              <a:rPr lang="en-US" dirty="0" smtClean="0"/>
              <a:t> acid pathway and acetone-</a:t>
            </a:r>
            <a:r>
              <a:rPr lang="en-US" dirty="0" err="1" smtClean="0"/>
              <a:t>melonate</a:t>
            </a:r>
            <a:r>
              <a:rPr lang="en-US" dirty="0" smtClean="0"/>
              <a:t> pathway</a:t>
            </a:r>
          </a:p>
          <a:p>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r>
              <a:rPr lang="en-US" dirty="0" err="1" smtClean="0"/>
              <a:t>Phaseollin</a:t>
            </a:r>
            <a:r>
              <a:rPr lang="en-US" dirty="0" smtClean="0"/>
              <a:t>- spore suspensions of</a:t>
            </a:r>
          </a:p>
          <a:p>
            <a:pPr>
              <a:buFont typeface="Wingdings" pitchFamily="2" charset="2"/>
              <a:buChar char="ü"/>
            </a:pPr>
            <a:r>
              <a:rPr lang="en-US" i="1" dirty="0" smtClean="0"/>
              <a:t> </a:t>
            </a:r>
            <a:r>
              <a:rPr lang="en-US" i="1" dirty="0" err="1" smtClean="0"/>
              <a:t>Sclerotinia</a:t>
            </a:r>
            <a:r>
              <a:rPr lang="en-US" i="1" dirty="0" smtClean="0"/>
              <a:t> </a:t>
            </a:r>
            <a:r>
              <a:rPr lang="en-US" i="1" dirty="0" err="1" smtClean="0"/>
              <a:t>fructigena</a:t>
            </a:r>
            <a:r>
              <a:rPr lang="en-US" i="1" dirty="0" smtClean="0"/>
              <a:t> or</a:t>
            </a:r>
          </a:p>
          <a:p>
            <a:pPr>
              <a:buFont typeface="Wingdings" pitchFamily="2" charset="2"/>
              <a:buChar char="ü"/>
            </a:pPr>
            <a:r>
              <a:rPr lang="en-US" i="1" dirty="0" smtClean="0"/>
              <a:t> </a:t>
            </a:r>
            <a:r>
              <a:rPr lang="en-US" i="1" dirty="0" err="1" smtClean="0"/>
              <a:t>Phytophthora</a:t>
            </a:r>
            <a:r>
              <a:rPr lang="en-US" i="1" dirty="0" smtClean="0"/>
              <a:t> </a:t>
            </a:r>
            <a:r>
              <a:rPr lang="en-US" i="1" dirty="0" err="1" smtClean="0"/>
              <a:t>infestans</a:t>
            </a:r>
            <a:r>
              <a:rPr lang="en-US" dirty="0" smtClean="0"/>
              <a:t> when they were incubated in pod cavities of </a:t>
            </a:r>
            <a:r>
              <a:rPr lang="en-US" dirty="0" err="1" smtClean="0"/>
              <a:t>french</a:t>
            </a:r>
            <a:r>
              <a:rPr lang="en-US" dirty="0" smtClean="0"/>
              <a:t> beans.</a:t>
            </a:r>
          </a:p>
          <a:p>
            <a:r>
              <a:rPr lang="en-US" dirty="0" smtClean="0"/>
              <a:t>Investigations of beans have revealed the existence of three additional chemically related </a:t>
            </a:r>
            <a:r>
              <a:rPr lang="en-US" dirty="0" err="1" smtClean="0"/>
              <a:t>phytoalexins</a:t>
            </a:r>
            <a:endParaRPr lang="en-US" dirty="0" smtClean="0"/>
          </a:p>
          <a:p>
            <a:r>
              <a:rPr lang="en-US" dirty="0" smtClean="0"/>
              <a:t> </a:t>
            </a:r>
            <a:r>
              <a:rPr lang="en-US" dirty="0" err="1" smtClean="0"/>
              <a:t>viz</a:t>
            </a:r>
            <a:r>
              <a:rPr lang="en-US" dirty="0" smtClean="0"/>
              <a:t> </a:t>
            </a:r>
            <a:r>
              <a:rPr lang="en-US" dirty="0" err="1" smtClean="0"/>
              <a:t>phaseollidin</a:t>
            </a:r>
            <a:r>
              <a:rPr lang="en-US" dirty="0" smtClean="0"/>
              <a:t>,</a:t>
            </a:r>
          </a:p>
          <a:p>
            <a:pPr>
              <a:buNone/>
            </a:pPr>
            <a:r>
              <a:rPr lang="en-US" dirty="0" smtClean="0"/>
              <a:t>     </a:t>
            </a:r>
            <a:r>
              <a:rPr lang="en-US" dirty="0" err="1" smtClean="0"/>
              <a:t>phaseollinisoflavan</a:t>
            </a:r>
            <a:r>
              <a:rPr lang="en-US" dirty="0" smtClean="0"/>
              <a:t>,</a:t>
            </a:r>
          </a:p>
          <a:p>
            <a:pPr>
              <a:buNone/>
            </a:pPr>
            <a:r>
              <a:rPr lang="en-US" dirty="0" smtClean="0"/>
              <a:t>     </a:t>
            </a:r>
            <a:r>
              <a:rPr lang="en-US" dirty="0" err="1" smtClean="0"/>
              <a:t>kievitone</a:t>
            </a:r>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Against S </a:t>
            </a:r>
            <a:r>
              <a:rPr lang="en-US" dirty="0" err="1" smtClean="0"/>
              <a:t>fructigena</a:t>
            </a:r>
            <a:r>
              <a:rPr lang="en-US" dirty="0" smtClean="0"/>
              <a:t> – it is </a:t>
            </a:r>
            <a:r>
              <a:rPr lang="en-US" dirty="0" err="1" smtClean="0"/>
              <a:t>fungistatic</a:t>
            </a:r>
            <a:r>
              <a:rPr lang="en-US" dirty="0" smtClean="0"/>
              <a:t> at low </a:t>
            </a:r>
            <a:r>
              <a:rPr lang="en-US" dirty="0" err="1" smtClean="0"/>
              <a:t>conc</a:t>
            </a:r>
            <a:endParaRPr lang="en-US" dirty="0" smtClean="0"/>
          </a:p>
          <a:p>
            <a:r>
              <a:rPr lang="en-US" dirty="0" smtClean="0"/>
              <a:t>Fungicidal at high</a:t>
            </a:r>
          </a:p>
          <a:p>
            <a:r>
              <a:rPr lang="en-US" dirty="0" err="1" smtClean="0"/>
              <a:t>Monilicolin</a:t>
            </a:r>
            <a:r>
              <a:rPr lang="en-US" dirty="0" smtClean="0"/>
              <a:t> A , a </a:t>
            </a:r>
            <a:r>
              <a:rPr lang="en-US" dirty="0" err="1" smtClean="0"/>
              <a:t>sulphur</a:t>
            </a:r>
            <a:r>
              <a:rPr lang="en-US" dirty="0" smtClean="0"/>
              <a:t> containing polypeptide  in M </a:t>
            </a:r>
            <a:r>
              <a:rPr lang="en-US" dirty="0" err="1" smtClean="0"/>
              <a:t>fructicola</a:t>
            </a:r>
            <a:r>
              <a:rPr lang="en-US" dirty="0" smtClean="0"/>
              <a:t> stimulates </a:t>
            </a:r>
            <a:r>
              <a:rPr lang="en-US" dirty="0" err="1" smtClean="0"/>
              <a:t>phaseollin</a:t>
            </a:r>
            <a:r>
              <a:rPr lang="en-US" dirty="0" smtClean="0"/>
              <a:t> production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err="1" smtClean="0"/>
              <a:t>Sclerotia</a:t>
            </a:r>
            <a:r>
              <a:rPr lang="en-IN" dirty="0" smtClean="0"/>
              <a:t> are mostly dark coloured</a:t>
            </a:r>
            <a:endParaRPr lang="en-IN"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05800" cy="5821363"/>
          </a:xfrm>
        </p:spPr>
        <p:txBody>
          <a:bodyPr>
            <a:normAutofit lnSpcReduction="10000"/>
          </a:bodyPr>
          <a:lstStyle/>
          <a:p>
            <a:r>
              <a:rPr lang="en-US" dirty="0" err="1" smtClean="0"/>
              <a:t>Medicarpin</a:t>
            </a:r>
            <a:r>
              <a:rPr lang="en-US" dirty="0" smtClean="0"/>
              <a:t> – leaves of alfalfa( </a:t>
            </a:r>
            <a:r>
              <a:rPr lang="en-US" dirty="0" err="1" smtClean="0"/>
              <a:t>helminthosporium</a:t>
            </a:r>
            <a:r>
              <a:rPr lang="en-US" dirty="0" smtClean="0"/>
              <a:t> </a:t>
            </a:r>
            <a:r>
              <a:rPr lang="en-US" dirty="0" err="1" smtClean="0"/>
              <a:t>turcicum</a:t>
            </a:r>
            <a:r>
              <a:rPr lang="en-US" dirty="0" smtClean="0"/>
              <a:t>, </a:t>
            </a:r>
            <a:r>
              <a:rPr lang="en-US" dirty="0" err="1" smtClean="0"/>
              <a:t>colletotrichum</a:t>
            </a:r>
            <a:r>
              <a:rPr lang="en-US" dirty="0" smtClean="0"/>
              <a:t> </a:t>
            </a:r>
            <a:r>
              <a:rPr lang="en-US" dirty="0" err="1" smtClean="0"/>
              <a:t>phomoides</a:t>
            </a:r>
            <a:r>
              <a:rPr lang="en-US" dirty="0" smtClean="0"/>
              <a:t>, </a:t>
            </a:r>
            <a:r>
              <a:rPr lang="en-US" dirty="0" err="1" smtClean="0"/>
              <a:t>stemphyllium</a:t>
            </a:r>
            <a:r>
              <a:rPr lang="en-US" dirty="0" smtClean="0"/>
              <a:t> loti etc.)</a:t>
            </a:r>
          </a:p>
          <a:p>
            <a:r>
              <a:rPr lang="en-US" dirty="0" err="1" smtClean="0"/>
              <a:t>Pterocarpan</a:t>
            </a:r>
            <a:r>
              <a:rPr lang="en-US" dirty="0" smtClean="0"/>
              <a:t> </a:t>
            </a:r>
            <a:r>
              <a:rPr lang="en-US" dirty="0" err="1" smtClean="0"/>
              <a:t>phytoalexin</a:t>
            </a:r>
            <a:endParaRPr lang="en-US" dirty="0" smtClean="0"/>
          </a:p>
          <a:p>
            <a:r>
              <a:rPr lang="en-US" dirty="0" err="1" smtClean="0"/>
              <a:t>Trifolirhizin</a:t>
            </a:r>
            <a:r>
              <a:rPr lang="en-US" dirty="0" smtClean="0"/>
              <a:t>-clover(</a:t>
            </a:r>
            <a:r>
              <a:rPr lang="en-US" dirty="0" err="1" smtClean="0"/>
              <a:t>monilinia</a:t>
            </a:r>
            <a:r>
              <a:rPr lang="en-US" dirty="0" smtClean="0"/>
              <a:t> </a:t>
            </a:r>
            <a:r>
              <a:rPr lang="en-US" dirty="0" err="1" smtClean="0"/>
              <a:t>fructicola</a:t>
            </a:r>
            <a:endParaRPr lang="en-US" dirty="0" smtClean="0"/>
          </a:p>
          <a:p>
            <a:r>
              <a:rPr lang="en-US" dirty="0" err="1" smtClean="0"/>
              <a:t>Maackiain</a:t>
            </a:r>
            <a:r>
              <a:rPr lang="en-US" dirty="0" smtClean="0"/>
              <a:t>-clover</a:t>
            </a:r>
          </a:p>
          <a:p>
            <a:r>
              <a:rPr lang="en-US" dirty="0" smtClean="0"/>
              <a:t>Also by </a:t>
            </a:r>
            <a:r>
              <a:rPr lang="en-US" dirty="0" err="1" smtClean="0"/>
              <a:t>cicer</a:t>
            </a:r>
            <a:r>
              <a:rPr lang="en-US" dirty="0" smtClean="0"/>
              <a:t> </a:t>
            </a:r>
            <a:r>
              <a:rPr lang="en-US" dirty="0" err="1" smtClean="0"/>
              <a:t>arietinum</a:t>
            </a:r>
            <a:r>
              <a:rPr lang="en-US" dirty="0" smtClean="0"/>
              <a:t>(</a:t>
            </a:r>
            <a:r>
              <a:rPr lang="en-US" dirty="0" err="1" smtClean="0"/>
              <a:t>fusarium</a:t>
            </a:r>
            <a:r>
              <a:rPr lang="en-US" dirty="0" smtClean="0"/>
              <a:t> </a:t>
            </a:r>
            <a:r>
              <a:rPr lang="en-US" dirty="0" err="1" smtClean="0"/>
              <a:t>solani</a:t>
            </a:r>
            <a:endParaRPr lang="en-US" dirty="0" smtClean="0"/>
          </a:p>
          <a:p>
            <a:endParaRPr lang="en-US" dirty="0" smtClean="0"/>
          </a:p>
          <a:p>
            <a:r>
              <a:rPr lang="en-US" dirty="0" err="1" smtClean="0"/>
              <a:t>Wyerone</a:t>
            </a:r>
            <a:r>
              <a:rPr lang="en-US" dirty="0" smtClean="0"/>
              <a:t> and </a:t>
            </a:r>
            <a:r>
              <a:rPr lang="en-US" dirty="0" err="1" smtClean="0"/>
              <a:t>wyeronic</a:t>
            </a:r>
            <a:r>
              <a:rPr lang="en-US" dirty="0" smtClean="0"/>
              <a:t> acid- 	</a:t>
            </a:r>
            <a:r>
              <a:rPr lang="en-US" dirty="0" err="1" smtClean="0"/>
              <a:t>Vicia</a:t>
            </a:r>
            <a:r>
              <a:rPr lang="en-US" dirty="0" smtClean="0"/>
              <a:t> </a:t>
            </a:r>
            <a:r>
              <a:rPr lang="en-US" dirty="0" err="1" smtClean="0"/>
              <a:t>faba</a:t>
            </a:r>
            <a:r>
              <a:rPr lang="en-US" dirty="0" smtClean="0"/>
              <a:t>  </a:t>
            </a:r>
          </a:p>
          <a:p>
            <a:r>
              <a:rPr lang="en-US" dirty="0" err="1" smtClean="0"/>
              <a:t>wyerone-broadbean</a:t>
            </a:r>
            <a:r>
              <a:rPr lang="en-US" dirty="0" smtClean="0"/>
              <a:t> seedlings inoculated with </a:t>
            </a:r>
            <a:r>
              <a:rPr lang="en-US" i="1" dirty="0" smtClean="0"/>
              <a:t>Botrytis </a:t>
            </a:r>
            <a:r>
              <a:rPr lang="en-US" i="1" dirty="0" err="1" smtClean="0"/>
              <a:t>fabae</a:t>
            </a:r>
            <a:endParaRPr lang="en-US" i="1" dirty="0" smtClean="0"/>
          </a:p>
          <a:p>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Alfalfa- </a:t>
            </a:r>
            <a:r>
              <a:rPr lang="en-US" dirty="0" err="1" smtClean="0"/>
              <a:t>sativin</a:t>
            </a:r>
            <a:r>
              <a:rPr lang="en-US" dirty="0" smtClean="0"/>
              <a:t> </a:t>
            </a:r>
          </a:p>
          <a:p>
            <a:r>
              <a:rPr lang="en-US" dirty="0" smtClean="0"/>
              <a:t>Incompatible combination of </a:t>
            </a:r>
            <a:r>
              <a:rPr lang="en-US" dirty="0" err="1" smtClean="0"/>
              <a:t>soyabean</a:t>
            </a:r>
            <a:r>
              <a:rPr lang="en-US" dirty="0" smtClean="0"/>
              <a:t> with </a:t>
            </a:r>
            <a:r>
              <a:rPr lang="en-US" dirty="0" err="1" smtClean="0"/>
              <a:t>Phytophthora</a:t>
            </a:r>
            <a:r>
              <a:rPr lang="en-US" dirty="0" smtClean="0"/>
              <a:t> </a:t>
            </a:r>
            <a:r>
              <a:rPr lang="en-US" dirty="0" err="1" smtClean="0"/>
              <a:t>megasperma</a:t>
            </a:r>
            <a:r>
              <a:rPr lang="en-US" dirty="0" smtClean="0"/>
              <a:t> yields </a:t>
            </a:r>
            <a:r>
              <a:rPr lang="en-US" dirty="0" err="1" smtClean="0"/>
              <a:t>glyceollin</a:t>
            </a:r>
            <a:endParaRPr lang="en-US" dirty="0" smtClean="0"/>
          </a:p>
          <a:p>
            <a:r>
              <a:rPr lang="en-US" dirty="0" smtClean="0"/>
              <a:t>Compatible combinations yields little</a:t>
            </a:r>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Terpenoid</a:t>
            </a:r>
            <a:r>
              <a:rPr lang="en-US" dirty="0" smtClean="0"/>
              <a:t> </a:t>
            </a:r>
            <a:r>
              <a:rPr lang="en-US" dirty="0" err="1" smtClean="0"/>
              <a:t>phytoalexins</a:t>
            </a:r>
            <a:r>
              <a:rPr lang="en-US" dirty="0" smtClean="0"/>
              <a:t> of </a:t>
            </a:r>
            <a:r>
              <a:rPr lang="en-US" dirty="0" err="1" smtClean="0"/>
              <a:t>solanaceae</a:t>
            </a:r>
            <a:r>
              <a:rPr lang="en-US" dirty="0" smtClean="0"/>
              <a:t> –</a:t>
            </a:r>
          </a:p>
          <a:p>
            <a:pPr>
              <a:buFont typeface="Wingdings" pitchFamily="2" charset="2"/>
              <a:buChar char="Ø"/>
            </a:pPr>
            <a:r>
              <a:rPr lang="en-US" dirty="0" smtClean="0"/>
              <a:t> </a:t>
            </a:r>
            <a:r>
              <a:rPr lang="en-US" dirty="0" err="1" smtClean="0"/>
              <a:t>rishitin</a:t>
            </a:r>
            <a:r>
              <a:rPr lang="en-US" dirty="0" smtClean="0"/>
              <a:t>,</a:t>
            </a:r>
          </a:p>
          <a:p>
            <a:pPr>
              <a:buFont typeface="Wingdings" pitchFamily="2" charset="2"/>
              <a:buChar char="Ø"/>
            </a:pPr>
            <a:r>
              <a:rPr lang="en-US" dirty="0" err="1" smtClean="0"/>
              <a:t>phytuberin</a:t>
            </a:r>
            <a:r>
              <a:rPr lang="en-US" dirty="0" smtClean="0"/>
              <a:t>,</a:t>
            </a:r>
          </a:p>
          <a:p>
            <a:pPr>
              <a:buFont typeface="Wingdings" pitchFamily="2" charset="2"/>
              <a:buChar char="Ø"/>
            </a:pPr>
            <a:r>
              <a:rPr lang="en-US" dirty="0" err="1" smtClean="0"/>
              <a:t>Capsidol</a:t>
            </a:r>
            <a:endParaRPr lang="en-US" dirty="0" smtClean="0"/>
          </a:p>
          <a:p>
            <a:pPr>
              <a:buFont typeface="Wingdings" pitchFamily="2" charset="2"/>
              <a:buChar char="Ø"/>
            </a:pPr>
            <a:r>
              <a:rPr lang="en-US" dirty="0" smtClean="0"/>
              <a:t> and </a:t>
            </a:r>
            <a:r>
              <a:rPr lang="en-US" dirty="0" err="1" smtClean="0"/>
              <a:t>glutinasone</a:t>
            </a:r>
            <a:endParaRPr 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Cotton sp in </a:t>
            </a:r>
            <a:r>
              <a:rPr lang="en-US" dirty="0" err="1" smtClean="0"/>
              <a:t>malvaceae</a:t>
            </a:r>
            <a:r>
              <a:rPr lang="en-US" dirty="0" smtClean="0"/>
              <a:t>- </a:t>
            </a:r>
            <a:r>
              <a:rPr lang="en-US" dirty="0" err="1" smtClean="0"/>
              <a:t>vergosin</a:t>
            </a:r>
            <a:r>
              <a:rPr lang="en-US" dirty="0" smtClean="0"/>
              <a:t> , </a:t>
            </a:r>
            <a:r>
              <a:rPr lang="en-US" dirty="0" err="1" smtClean="0"/>
              <a:t>hemigossypol</a:t>
            </a:r>
            <a:r>
              <a:rPr lang="en-US" dirty="0" smtClean="0"/>
              <a:t>(</a:t>
            </a:r>
            <a:r>
              <a:rPr lang="en-US" dirty="0" err="1" smtClean="0"/>
              <a:t>naphthaldehyde</a:t>
            </a:r>
            <a:r>
              <a:rPr lang="en-US" dirty="0" smtClean="0"/>
              <a:t> </a:t>
            </a:r>
            <a:r>
              <a:rPr lang="en-US" dirty="0" err="1" smtClean="0"/>
              <a:t>phytoalexinss</a:t>
            </a:r>
            <a:r>
              <a:rPr lang="en-US" dirty="0" smtClean="0"/>
              <a:t>)</a:t>
            </a:r>
          </a:p>
          <a:p>
            <a:r>
              <a:rPr lang="en-US" dirty="0" smtClean="0"/>
              <a:t>Safflower – </a:t>
            </a:r>
            <a:r>
              <a:rPr lang="en-US" dirty="0" err="1" smtClean="0"/>
              <a:t>safynol</a:t>
            </a:r>
            <a:r>
              <a:rPr lang="en-US" dirty="0" smtClean="0"/>
              <a:t> and </a:t>
            </a:r>
            <a:r>
              <a:rPr lang="en-US" dirty="0" err="1" smtClean="0"/>
              <a:t>dehydrosafynol</a:t>
            </a:r>
            <a:r>
              <a:rPr lang="en-US" dirty="0" smtClean="0"/>
              <a:t>(aliphatic </a:t>
            </a:r>
            <a:r>
              <a:rPr lang="en-US" dirty="0" err="1" smtClean="0"/>
              <a:t>acetylenic</a:t>
            </a:r>
            <a:r>
              <a:rPr lang="en-US" dirty="0" smtClean="0"/>
              <a:t> alcohols)</a:t>
            </a:r>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Ipomeamarone</a:t>
            </a:r>
            <a:r>
              <a:rPr lang="en-US" dirty="0" smtClean="0"/>
              <a:t> – roots of sweet potato – black root rot fungus</a:t>
            </a:r>
          </a:p>
          <a:p>
            <a:r>
              <a:rPr lang="en-US" dirty="0" smtClean="0"/>
              <a:t>It is </a:t>
            </a:r>
            <a:r>
              <a:rPr lang="en-US" dirty="0" err="1" smtClean="0"/>
              <a:t>furanosesquiterpene</a:t>
            </a:r>
            <a:r>
              <a:rPr lang="en-US" dirty="0" smtClean="0"/>
              <a:t> </a:t>
            </a:r>
            <a:r>
              <a:rPr lang="en-US" dirty="0" err="1" smtClean="0"/>
              <a:t>ketone</a:t>
            </a:r>
            <a:r>
              <a:rPr lang="en-US" dirty="0" smtClean="0"/>
              <a:t> </a:t>
            </a:r>
          </a:p>
          <a:p>
            <a:r>
              <a:rPr lang="en-US" dirty="0" smtClean="0"/>
              <a:t>Inhibits </a:t>
            </a:r>
            <a:r>
              <a:rPr lang="en-US" dirty="0" err="1" smtClean="0"/>
              <a:t>mycelial</a:t>
            </a:r>
            <a:r>
              <a:rPr lang="en-US" dirty="0" smtClean="0"/>
              <a:t> growth, </a:t>
            </a:r>
            <a:r>
              <a:rPr lang="en-US" dirty="0" err="1" smtClean="0"/>
              <a:t>sporulation</a:t>
            </a:r>
            <a:r>
              <a:rPr lang="en-US" dirty="0" smtClean="0"/>
              <a:t>, protein synthesis of C </a:t>
            </a:r>
            <a:r>
              <a:rPr lang="en-US" dirty="0" err="1" smtClean="0"/>
              <a:t>fimbriata</a:t>
            </a:r>
            <a:r>
              <a:rPr lang="en-US" dirty="0" smtClean="0"/>
              <a:t> – inhibitor of electron transport and energy transfer reactions</a:t>
            </a:r>
            <a:endParaRPr 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Two </a:t>
            </a:r>
            <a:r>
              <a:rPr lang="en-US" dirty="0" err="1" smtClean="0"/>
              <a:t>phenanthrene</a:t>
            </a:r>
            <a:r>
              <a:rPr lang="en-US" dirty="0" smtClean="0"/>
              <a:t> </a:t>
            </a:r>
            <a:r>
              <a:rPr lang="en-US" dirty="0" err="1" smtClean="0"/>
              <a:t>phytoalexins</a:t>
            </a:r>
            <a:r>
              <a:rPr lang="en-US" dirty="0" smtClean="0"/>
              <a:t>  </a:t>
            </a:r>
            <a:r>
              <a:rPr lang="en-US" dirty="0" err="1" smtClean="0"/>
              <a:t>orchinol</a:t>
            </a:r>
            <a:r>
              <a:rPr lang="en-US" dirty="0" smtClean="0"/>
              <a:t> and </a:t>
            </a:r>
            <a:r>
              <a:rPr lang="en-US" dirty="0" err="1" smtClean="0"/>
              <a:t>hircinol</a:t>
            </a:r>
            <a:r>
              <a:rPr lang="en-US" dirty="0" smtClean="0"/>
              <a:t>- orchid sp</a:t>
            </a:r>
          </a:p>
          <a:p>
            <a:r>
              <a:rPr lang="en-US" dirty="0" err="1" smtClean="0"/>
              <a:t>Orchis</a:t>
            </a:r>
            <a:r>
              <a:rPr lang="en-US" dirty="0" smtClean="0"/>
              <a:t> </a:t>
            </a:r>
            <a:r>
              <a:rPr lang="en-US" dirty="0" err="1" smtClean="0"/>
              <a:t>militaris</a:t>
            </a:r>
            <a:r>
              <a:rPr lang="en-US" dirty="0" smtClean="0"/>
              <a:t> and</a:t>
            </a:r>
          </a:p>
          <a:p>
            <a:r>
              <a:rPr lang="en-US" dirty="0" smtClean="0"/>
              <a:t>O </a:t>
            </a:r>
            <a:r>
              <a:rPr lang="en-US" dirty="0" err="1" smtClean="0"/>
              <a:t>hircinum</a:t>
            </a:r>
            <a:r>
              <a:rPr lang="en-US" dirty="0" smtClean="0"/>
              <a:t> respectively</a:t>
            </a:r>
          </a:p>
          <a:p>
            <a:r>
              <a:rPr lang="en-US" dirty="0" err="1" smtClean="0"/>
              <a:t>Orchinol</a:t>
            </a:r>
            <a:r>
              <a:rPr lang="en-US" dirty="0" smtClean="0"/>
              <a:t>- </a:t>
            </a:r>
            <a:r>
              <a:rPr lang="en-US" dirty="0" err="1" smtClean="0"/>
              <a:t>fungistatic</a:t>
            </a:r>
            <a:r>
              <a:rPr lang="en-US" dirty="0" smtClean="0"/>
              <a:t>- R </a:t>
            </a:r>
            <a:r>
              <a:rPr lang="en-US" dirty="0" err="1" smtClean="0"/>
              <a:t>repens</a:t>
            </a:r>
            <a:endParaRPr lang="en-US" dirty="0" smtClean="0"/>
          </a:p>
          <a:p>
            <a:r>
              <a:rPr lang="en-US" dirty="0" smtClean="0"/>
              <a:t>R </a:t>
            </a:r>
            <a:r>
              <a:rPr lang="en-US" dirty="0" err="1" smtClean="0"/>
              <a:t>solani</a:t>
            </a:r>
            <a:r>
              <a:rPr lang="en-US" dirty="0" smtClean="0"/>
              <a:t>-degrades it</a:t>
            </a:r>
          </a:p>
          <a:p>
            <a:r>
              <a:rPr lang="en-US" dirty="0" err="1" smtClean="0"/>
              <a:t>Hircinol</a:t>
            </a:r>
            <a:r>
              <a:rPr lang="en-US" dirty="0" smtClean="0"/>
              <a:t>-inhibits R </a:t>
            </a:r>
            <a:r>
              <a:rPr lang="en-US" dirty="0" err="1" smtClean="0"/>
              <a:t>repens</a:t>
            </a:r>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biochemical or inorganic molecules functioning as elicitors are supposed to induce </a:t>
            </a:r>
            <a:r>
              <a:rPr lang="en-US" dirty="0" err="1" smtClean="0"/>
              <a:t>phytoalexin</a:t>
            </a:r>
            <a:r>
              <a:rPr lang="en-US" dirty="0" smtClean="0"/>
              <a:t> synthesis</a:t>
            </a:r>
          </a:p>
          <a:p>
            <a:r>
              <a:rPr lang="en-US" dirty="0" smtClean="0"/>
              <a:t>Studied </a:t>
            </a:r>
            <a:r>
              <a:rPr lang="en-US" dirty="0" err="1" smtClean="0"/>
              <a:t>soyabean</a:t>
            </a:r>
            <a:r>
              <a:rPr lang="en-US" dirty="0" smtClean="0"/>
              <a:t>- </a:t>
            </a:r>
            <a:r>
              <a:rPr lang="en-US" dirty="0" err="1" smtClean="0"/>
              <a:t>Phytophthora</a:t>
            </a:r>
            <a:r>
              <a:rPr lang="en-US" dirty="0" smtClean="0"/>
              <a:t> </a:t>
            </a:r>
            <a:r>
              <a:rPr lang="en-US" dirty="0" err="1" smtClean="0"/>
              <a:t>megasperma</a:t>
            </a:r>
            <a:r>
              <a:rPr lang="en-US" dirty="0" smtClean="0"/>
              <a:t> interaction</a:t>
            </a:r>
          </a:p>
          <a:p>
            <a:r>
              <a:rPr lang="en-US" dirty="0" smtClean="0"/>
              <a:t>Fungus cell wall- host cell- recognition of fungus associated molecules (elicitors by receptors on the plant cell </a:t>
            </a:r>
            <a:endParaRPr lang="en-US"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Hydrolytic enzymes of host- release soluble </a:t>
            </a:r>
            <a:r>
              <a:rPr lang="en-US" dirty="0" err="1" smtClean="0"/>
              <a:t>glyceollin</a:t>
            </a:r>
            <a:r>
              <a:rPr lang="en-US" dirty="0" smtClean="0"/>
              <a:t> elicitor from cell wall </a:t>
            </a:r>
          </a:p>
          <a:p>
            <a:r>
              <a:rPr lang="en-US" dirty="0" smtClean="0"/>
              <a:t>Followed by activation of latent genes</a:t>
            </a:r>
          </a:p>
          <a:p>
            <a:r>
              <a:rPr lang="en-US" dirty="0" smtClean="0"/>
              <a:t>New types of mRNAs and proteins synthesized</a:t>
            </a:r>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None/>
            </a:pPr>
            <a:r>
              <a:rPr lang="en-US" dirty="0" smtClean="0"/>
              <a:t>2) Defense through induced synthesis of proteins and enzymes:</a:t>
            </a:r>
          </a:p>
          <a:p>
            <a:pPr algn="just"/>
            <a:r>
              <a:rPr lang="en-US" dirty="0" smtClean="0"/>
              <a:t>Phenol oxidizing substances present in plants induce resistance by becoming more active in response to infection.</a:t>
            </a: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In addition to these biosynthetic compounds synthesis of proteins and enzymes </a:t>
            </a:r>
          </a:p>
          <a:p>
            <a:pPr algn="just">
              <a:buFont typeface="Wingdings" pitchFamily="2" charset="2"/>
              <a:buChar char="Ø"/>
            </a:pPr>
            <a:r>
              <a:rPr lang="en-US" dirty="0" smtClean="0"/>
              <a:t>in large quantities and </a:t>
            </a:r>
          </a:p>
          <a:p>
            <a:pPr algn="just">
              <a:buFont typeface="Wingdings" pitchFamily="2" charset="2"/>
              <a:buChar char="Ø"/>
            </a:pPr>
            <a:r>
              <a:rPr lang="en-US" dirty="0" smtClean="0"/>
              <a:t>in modified forms also contributes to post infection resistance of plants</a:t>
            </a:r>
          </a:p>
          <a:p>
            <a:pPr algn="just"/>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Exudations:</a:t>
            </a:r>
          </a:p>
          <a:p>
            <a:endParaRPr lang="en-IN" dirty="0" smtClean="0"/>
          </a:p>
          <a:p>
            <a:pPr algn="just">
              <a:buFont typeface="Wingdings" pitchFamily="2" charset="2"/>
              <a:buChar char="v"/>
            </a:pPr>
            <a:r>
              <a:rPr lang="en-IN" dirty="0" smtClean="0"/>
              <a:t>In several bacterial diseases such as in bacterial blight of paddy, bacterial leaf streak of paddy and fire blight of </a:t>
            </a:r>
            <a:r>
              <a:rPr lang="en-IN" dirty="0" err="1" smtClean="0"/>
              <a:t>pome</a:t>
            </a:r>
            <a:r>
              <a:rPr lang="en-IN" dirty="0" smtClean="0"/>
              <a:t> fruits  masses of bacterial cells ooze out to the surface of the affected organ where they maybe seen as drops or smear.</a:t>
            </a:r>
            <a:endParaRPr lang="en-IN"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smtClean="0"/>
              <a:t>In many host-pathogen interactions if </a:t>
            </a:r>
            <a:r>
              <a:rPr lang="en-US" dirty="0" err="1" smtClean="0"/>
              <a:t>avirulent</a:t>
            </a:r>
            <a:r>
              <a:rPr lang="en-US" dirty="0" smtClean="0"/>
              <a:t> strain of the pathogen or non pathogen is inoculated protein synthesis and enzyme actions in cells near the point of entry are changed</a:t>
            </a:r>
          </a:p>
          <a:p>
            <a:pPr algn="just"/>
            <a:r>
              <a:rPr lang="en-US" dirty="0" smtClean="0"/>
              <a:t>Entry of pathogen also results in similar responses</a:t>
            </a:r>
          </a:p>
          <a:p>
            <a:pPr algn="just"/>
            <a:r>
              <a:rPr lang="en-US" dirty="0" smtClean="0"/>
              <a:t>Local tissues develop immunity or resistance hence</a:t>
            </a:r>
            <a:endParaRPr lang="en-US"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Such changes seen in Black root rot of sweet potato </a:t>
            </a:r>
          </a:p>
          <a:p>
            <a:r>
              <a:rPr lang="en-US" dirty="0" smtClean="0"/>
              <a:t>One of the factors inducing these alternations in enzyme system is production of ethylene which itself is not antifungal</a:t>
            </a: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is produced in response to infection.</a:t>
            </a:r>
          </a:p>
          <a:p>
            <a:r>
              <a:rPr lang="en-US" dirty="0" smtClean="0"/>
              <a:t>it moves out to adjoining healthy cells </a:t>
            </a:r>
          </a:p>
          <a:p>
            <a:r>
              <a:rPr lang="en-US" dirty="0" smtClean="0"/>
              <a:t>here it alters protein synthesis and enzyme activities</a:t>
            </a:r>
          </a:p>
          <a:p>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Extracts of </a:t>
            </a:r>
            <a:r>
              <a:rPr lang="en-US" dirty="0" err="1" smtClean="0"/>
              <a:t>meloidogyne</a:t>
            </a:r>
            <a:r>
              <a:rPr lang="en-US" dirty="0" smtClean="0"/>
              <a:t> on tobacco show </a:t>
            </a:r>
            <a:r>
              <a:rPr lang="en-US" dirty="0" err="1" smtClean="0"/>
              <a:t>peroxidase</a:t>
            </a:r>
            <a:r>
              <a:rPr lang="en-US" dirty="0" smtClean="0"/>
              <a:t> activity.</a:t>
            </a:r>
          </a:p>
          <a:p>
            <a:r>
              <a:rPr lang="en-US" dirty="0" smtClean="0"/>
              <a:t> but only in contact with plant cells suggesting that </a:t>
            </a:r>
            <a:r>
              <a:rPr lang="en-US" dirty="0" err="1" smtClean="0"/>
              <a:t>peroxidase</a:t>
            </a:r>
            <a:r>
              <a:rPr lang="en-US" dirty="0" smtClean="0"/>
              <a:t> activity is a plant </a:t>
            </a:r>
            <a:r>
              <a:rPr lang="en-US" dirty="0" err="1" smtClean="0"/>
              <a:t>defence</a:t>
            </a:r>
            <a:r>
              <a:rPr lang="en-US" dirty="0" smtClean="0"/>
              <a:t> mechanism against nematode invasion. </a:t>
            </a: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Phenol </a:t>
            </a:r>
            <a:r>
              <a:rPr lang="en-US" dirty="0" err="1" smtClean="0"/>
              <a:t>oxidase</a:t>
            </a:r>
            <a:r>
              <a:rPr lang="en-US" dirty="0" smtClean="0"/>
              <a:t> </a:t>
            </a:r>
            <a:r>
              <a:rPr lang="en-US" dirty="0" err="1" smtClean="0"/>
              <a:t>oxidises</a:t>
            </a:r>
            <a:r>
              <a:rPr lang="en-US" dirty="0" smtClean="0"/>
              <a:t> </a:t>
            </a:r>
            <a:r>
              <a:rPr lang="en-US" dirty="0" err="1" smtClean="0"/>
              <a:t>phenolics</a:t>
            </a:r>
            <a:r>
              <a:rPr lang="en-US" dirty="0" smtClean="0"/>
              <a:t> .</a:t>
            </a:r>
          </a:p>
          <a:p>
            <a:r>
              <a:rPr lang="en-US" dirty="0" smtClean="0"/>
              <a:t>it also increases rate of </a:t>
            </a:r>
            <a:r>
              <a:rPr lang="en-US" dirty="0" err="1" smtClean="0"/>
              <a:t>polymerisation</a:t>
            </a:r>
            <a:r>
              <a:rPr lang="en-US" dirty="0" smtClean="0"/>
              <a:t> of such compounds into lignin like substances</a:t>
            </a:r>
          </a:p>
          <a:p>
            <a:endParaRPr lang="en-US"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smtClean="0"/>
              <a:t>Increased protein synthesis and enzymatic activities are found in many resistant plants.</a:t>
            </a:r>
          </a:p>
          <a:p>
            <a:pPr algn="just"/>
            <a:r>
              <a:rPr lang="en-US" dirty="0" smtClean="0"/>
              <a:t>Phenylalanine ammonia </a:t>
            </a:r>
            <a:r>
              <a:rPr lang="en-US" dirty="0" err="1" smtClean="0"/>
              <a:t>lyase</a:t>
            </a:r>
            <a:r>
              <a:rPr lang="en-US" dirty="0" smtClean="0"/>
              <a:t> shows increased activity and greater synthesis in diseased tissues</a:t>
            </a: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Degree of resistance depends on:</a:t>
            </a:r>
          </a:p>
          <a:p>
            <a:pPr>
              <a:buFont typeface="Wingdings" pitchFamily="2" charset="2"/>
              <a:buChar char="Ø"/>
            </a:pPr>
            <a:r>
              <a:rPr lang="en-US" dirty="0" smtClean="0"/>
              <a:t> the speed and limit of the protein synthesis</a:t>
            </a:r>
          </a:p>
          <a:p>
            <a:pPr>
              <a:buFont typeface="Wingdings" pitchFamily="2" charset="2"/>
              <a:buChar char="Ø"/>
            </a:pPr>
            <a:r>
              <a:rPr lang="en-US" dirty="0" smtClean="0"/>
              <a:t> and the speed with which the </a:t>
            </a:r>
            <a:r>
              <a:rPr lang="en-US" dirty="0" err="1" smtClean="0"/>
              <a:t>synthesised</a:t>
            </a:r>
            <a:r>
              <a:rPr lang="en-US" dirty="0" smtClean="0"/>
              <a:t> products move out to </a:t>
            </a:r>
            <a:r>
              <a:rPr lang="en-US" dirty="0" err="1" smtClean="0"/>
              <a:t>neighbouring</a:t>
            </a:r>
            <a:r>
              <a:rPr lang="en-US" dirty="0" smtClean="0"/>
              <a:t> healthy tissues to form protective layers</a:t>
            </a:r>
          </a:p>
          <a:p>
            <a:endParaRPr lang="en-US"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smtClean="0"/>
              <a:t>3) Formation of substrates resistant to enzymes of the pathogens:</a:t>
            </a:r>
          </a:p>
          <a:p>
            <a:pPr>
              <a:buNone/>
            </a:pPr>
            <a:r>
              <a:rPr lang="en-US" dirty="0" smtClean="0"/>
              <a:t>    The tissue disintegration by many pathogens  brings degradation of </a:t>
            </a:r>
            <a:r>
              <a:rPr lang="en-US" dirty="0" err="1" smtClean="0"/>
              <a:t>pectic</a:t>
            </a:r>
            <a:r>
              <a:rPr lang="en-US" dirty="0" smtClean="0"/>
              <a:t> substances in the middle lamella and disorganization of the tissue framework.</a:t>
            </a:r>
          </a:p>
          <a:p>
            <a:pPr>
              <a:buNone/>
            </a:pPr>
            <a:endParaRPr lang="en-US"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v"/>
            </a:pPr>
            <a:r>
              <a:rPr lang="en-US" dirty="0" smtClean="0"/>
              <a:t>The </a:t>
            </a:r>
            <a:r>
              <a:rPr lang="en-US" dirty="0" err="1" smtClean="0"/>
              <a:t>pectic</a:t>
            </a:r>
            <a:r>
              <a:rPr lang="en-US" dirty="0" smtClean="0"/>
              <a:t> substances are broken down by the action of parasite produced </a:t>
            </a:r>
            <a:r>
              <a:rPr lang="en-US" dirty="0" err="1" smtClean="0"/>
              <a:t>pectinolytic</a:t>
            </a:r>
            <a:r>
              <a:rPr lang="en-US" dirty="0" smtClean="0"/>
              <a:t> enzymes such as </a:t>
            </a:r>
          </a:p>
          <a:p>
            <a:r>
              <a:rPr lang="en-US" dirty="0" smtClean="0"/>
              <a:t>pectin methyl esterase,</a:t>
            </a:r>
          </a:p>
          <a:p>
            <a:r>
              <a:rPr lang="en-US" dirty="0" smtClean="0"/>
              <a:t> pectin glycosidase,</a:t>
            </a:r>
          </a:p>
          <a:p>
            <a:r>
              <a:rPr lang="en-US" dirty="0" err="1" smtClean="0"/>
              <a:t>polygalacturones</a:t>
            </a:r>
            <a:r>
              <a:rPr lang="en-US" dirty="0" smtClean="0"/>
              <a:t> and</a:t>
            </a:r>
          </a:p>
          <a:p>
            <a:r>
              <a:rPr lang="en-US" dirty="0" smtClean="0"/>
              <a:t> </a:t>
            </a:r>
            <a:r>
              <a:rPr lang="en-US" dirty="0" err="1" smtClean="0"/>
              <a:t>polymethyl</a:t>
            </a:r>
            <a:r>
              <a:rPr lang="en-US" dirty="0" smtClean="0"/>
              <a:t> </a:t>
            </a:r>
            <a:r>
              <a:rPr lang="en-US" dirty="0" err="1" smtClean="0"/>
              <a:t>galacturonase</a:t>
            </a:r>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Post infection resistance in such cases may develop by formation of substances in the middle lamella which are not affected by these enzymes, for example polyvalent </a:t>
            </a:r>
            <a:r>
              <a:rPr lang="en-US" dirty="0" err="1" smtClean="0"/>
              <a:t>cations</a:t>
            </a:r>
            <a:r>
              <a:rPr lang="en-US" dirty="0" smtClean="0"/>
              <a:t> of pectin-protein.</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Often they may form a crust after drying </a:t>
            </a:r>
            <a:endParaRPr lang="en-IN"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smtClean="0"/>
              <a:t>Due to response of the cells to infection such substances are formed in the middle lamella and further tissue disintegration is halted</a:t>
            </a:r>
          </a:p>
          <a:p>
            <a:pPr algn="just"/>
            <a:r>
              <a:rPr lang="en-US" i="1" dirty="0" err="1" smtClean="0"/>
              <a:t>Rhizoctonia</a:t>
            </a:r>
            <a:r>
              <a:rPr lang="en-US" i="1" dirty="0" smtClean="0"/>
              <a:t> </a:t>
            </a:r>
            <a:r>
              <a:rPr lang="en-US" i="1" dirty="0" err="1" smtClean="0"/>
              <a:t>solani</a:t>
            </a:r>
            <a:r>
              <a:rPr lang="en-US" i="1" dirty="0" smtClean="0"/>
              <a:t> </a:t>
            </a:r>
            <a:r>
              <a:rPr lang="en-US" dirty="0" smtClean="0"/>
              <a:t>causes necrosis in bean plants</a:t>
            </a: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In resistant varieties the entry of the pathogen and activity of its pectin methyl esterase</a:t>
            </a:r>
          </a:p>
          <a:p>
            <a:pPr algn="just">
              <a:buFont typeface="Wingdings" pitchFamily="2" charset="2"/>
              <a:buChar char="Ø"/>
            </a:pPr>
            <a:r>
              <a:rPr lang="en-US" dirty="0" smtClean="0"/>
              <a:t> separates the methyl group from </a:t>
            </a:r>
            <a:r>
              <a:rPr lang="en-US" dirty="0" err="1" smtClean="0"/>
              <a:t>methylated</a:t>
            </a:r>
            <a:r>
              <a:rPr lang="en-US" dirty="0" smtClean="0"/>
              <a:t> </a:t>
            </a:r>
            <a:r>
              <a:rPr lang="en-US" dirty="0" err="1" smtClean="0"/>
              <a:t>pectic</a:t>
            </a:r>
            <a:r>
              <a:rPr lang="en-US" dirty="0" smtClean="0"/>
              <a:t> substances and</a:t>
            </a:r>
          </a:p>
          <a:p>
            <a:pPr algn="just">
              <a:buFont typeface="Wingdings" pitchFamily="2" charset="2"/>
              <a:buChar char="Ø"/>
            </a:pPr>
            <a:r>
              <a:rPr lang="en-US" dirty="0" smtClean="0"/>
              <a:t> forms polyvalent </a:t>
            </a:r>
            <a:r>
              <a:rPr lang="en-US" dirty="0" err="1" smtClean="0"/>
              <a:t>cations</a:t>
            </a:r>
            <a:r>
              <a:rPr lang="en-US" dirty="0" smtClean="0"/>
              <a:t> of pectin salts in the vicinity of the pathogen </a:t>
            </a:r>
          </a:p>
          <a:p>
            <a:pPr algn="just"/>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These polyvalent </a:t>
            </a:r>
            <a:r>
              <a:rPr lang="en-US" dirty="0" err="1" smtClean="0"/>
              <a:t>cations</a:t>
            </a:r>
            <a:r>
              <a:rPr lang="en-US" dirty="0" smtClean="0"/>
              <a:t> contain calcium</a:t>
            </a:r>
          </a:p>
          <a:p>
            <a:r>
              <a:rPr lang="en-US" dirty="0" smtClean="0"/>
              <a:t>Due to Accumulation of calcium ions the pathogen fails to disintegrate the middle lamella</a:t>
            </a:r>
          </a:p>
          <a:p>
            <a:r>
              <a:rPr lang="en-US" dirty="0" smtClean="0"/>
              <a:t>Growth regulators also aid in the process</a:t>
            </a:r>
          </a:p>
          <a:p>
            <a:r>
              <a:rPr lang="en-US" dirty="0" err="1" smtClean="0"/>
              <a:t>Auxins</a:t>
            </a:r>
            <a:r>
              <a:rPr lang="en-US" dirty="0" smtClean="0"/>
              <a:t> produced by the host of the pathogen </a:t>
            </a:r>
            <a:r>
              <a:rPr lang="en-US" dirty="0" err="1" smtClean="0"/>
              <a:t>demethylate</a:t>
            </a:r>
            <a:r>
              <a:rPr lang="en-US" dirty="0" smtClean="0"/>
              <a:t> the </a:t>
            </a:r>
            <a:r>
              <a:rPr lang="en-US" dirty="0" err="1" smtClean="0"/>
              <a:t>pectic</a:t>
            </a:r>
            <a:r>
              <a:rPr lang="en-US" dirty="0" smtClean="0"/>
              <a:t> substances</a:t>
            </a:r>
            <a:endParaRPr lang="en-US"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presence  of appropriate amount of calcium , </a:t>
            </a:r>
            <a:r>
              <a:rPr lang="en-US" dirty="0" err="1" smtClean="0"/>
              <a:t>pectic</a:t>
            </a:r>
            <a:r>
              <a:rPr lang="en-US" dirty="0" smtClean="0"/>
              <a:t> salts of calcium are formed</a:t>
            </a:r>
          </a:p>
          <a:p>
            <a:r>
              <a:rPr lang="en-US" dirty="0" smtClean="0"/>
              <a:t>These salts are not affected by </a:t>
            </a:r>
            <a:r>
              <a:rPr lang="en-US" dirty="0" err="1" smtClean="0"/>
              <a:t>hydrolysing</a:t>
            </a:r>
            <a:r>
              <a:rPr lang="en-US" dirty="0" smtClean="0"/>
              <a:t> enzymes</a:t>
            </a:r>
          </a:p>
          <a:p>
            <a:r>
              <a:rPr lang="en-US" dirty="0" smtClean="0"/>
              <a:t>Late blight of potato has been controlled by application of  </a:t>
            </a:r>
            <a:r>
              <a:rPr lang="en-US" dirty="0" err="1" smtClean="0"/>
              <a:t>auxins</a:t>
            </a:r>
            <a:r>
              <a:rPr lang="en-US" dirty="0" smtClean="0"/>
              <a:t>.</a:t>
            </a:r>
          </a:p>
          <a:p>
            <a:r>
              <a:rPr lang="en-US" dirty="0" smtClean="0"/>
              <a:t>This is so only when plants have excess calcium.</a:t>
            </a:r>
            <a:endParaRPr lang="en-US"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4) </a:t>
            </a:r>
            <a:r>
              <a:rPr lang="en-US" dirty="0" err="1" smtClean="0"/>
              <a:t>defence</a:t>
            </a:r>
            <a:r>
              <a:rPr lang="en-US" dirty="0" smtClean="0"/>
              <a:t> through inactivation of pathogen enzymes:</a:t>
            </a:r>
          </a:p>
          <a:p>
            <a:pPr algn="just"/>
            <a:r>
              <a:rPr lang="en-US" dirty="0" smtClean="0"/>
              <a:t>Most </a:t>
            </a:r>
            <a:r>
              <a:rPr lang="en-US" dirty="0" err="1" smtClean="0"/>
              <a:t>necrotrophic</a:t>
            </a:r>
            <a:r>
              <a:rPr lang="en-US" dirty="0" smtClean="0"/>
              <a:t> and </a:t>
            </a:r>
            <a:r>
              <a:rPr lang="en-US" dirty="0" err="1" smtClean="0"/>
              <a:t>hemibiotrophic</a:t>
            </a:r>
            <a:r>
              <a:rPr lang="en-US" dirty="0" smtClean="0"/>
              <a:t> fungi and most bacteria secrete an array of hydrolytic enzymes </a:t>
            </a:r>
          </a:p>
          <a:p>
            <a:pPr algn="just"/>
            <a:r>
              <a:rPr lang="en-US" dirty="0" smtClean="0"/>
              <a:t>They often diffuse into the host tissues in advance of the pathogen securing a nutritional base for the pathogen by breaking down complex molecules into simpler ones</a:t>
            </a:r>
            <a:endParaRPr lang="en-US"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If these </a:t>
            </a:r>
            <a:r>
              <a:rPr lang="en-US" dirty="0" err="1" smtClean="0"/>
              <a:t>hydrolases</a:t>
            </a:r>
            <a:r>
              <a:rPr lang="en-US" dirty="0" smtClean="0"/>
              <a:t> are inhibited or inactivated pathogenesis can be checked.</a:t>
            </a:r>
          </a:p>
          <a:p>
            <a:r>
              <a:rPr lang="en-US" dirty="0" smtClean="0"/>
              <a:t>In resistant reactions of a host this occurs through enhanced activity of phenols, tannins and proteins as enzyme inhibitor.</a:t>
            </a:r>
          </a:p>
          <a:p>
            <a:r>
              <a:rPr lang="en-US" dirty="0" smtClean="0"/>
              <a:t>Several </a:t>
            </a:r>
            <a:r>
              <a:rPr lang="en-US" dirty="0" err="1" smtClean="0"/>
              <a:t>phenolic</a:t>
            </a:r>
            <a:r>
              <a:rPr lang="en-US" dirty="0" smtClean="0"/>
              <a:t> compounds can inactivate the enzymes produced by fungi</a:t>
            </a:r>
            <a:endParaRPr lang="en-US"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Tannins have been demonstrated as inhibitors of pathogen enzymes of Botrytis </a:t>
            </a:r>
            <a:r>
              <a:rPr lang="en-US" dirty="0" err="1" smtClean="0"/>
              <a:t>cinerea</a:t>
            </a:r>
            <a:r>
              <a:rPr lang="en-US" dirty="0" smtClean="0"/>
              <a:t> in the skin of grape berries</a:t>
            </a:r>
            <a:endParaRPr lang="en-US"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5) Defence through detoxification of pathogen toxins:</a:t>
            </a:r>
          </a:p>
          <a:p>
            <a:pPr algn="just">
              <a:buNone/>
            </a:pPr>
            <a:r>
              <a:rPr lang="en-IN" dirty="0" smtClean="0"/>
              <a:t>    In many cases there is a correlation between</a:t>
            </a:r>
          </a:p>
          <a:p>
            <a:pPr algn="just"/>
            <a:r>
              <a:rPr lang="en-IN" dirty="0" smtClean="0"/>
              <a:t> host sensitivity to toxin and susceptibility</a:t>
            </a:r>
          </a:p>
          <a:p>
            <a:pPr algn="just"/>
            <a:r>
              <a:rPr lang="en-IN" dirty="0" smtClean="0"/>
              <a:t> toxin production and </a:t>
            </a:r>
            <a:r>
              <a:rPr lang="en-IN" dirty="0" err="1" smtClean="0"/>
              <a:t>pathogenicity</a:t>
            </a:r>
            <a:r>
              <a:rPr lang="en-IN" dirty="0" smtClean="0"/>
              <a:t> </a:t>
            </a:r>
          </a:p>
          <a:p>
            <a:pPr algn="just"/>
            <a:r>
              <a:rPr lang="en-IN" dirty="0" smtClean="0"/>
              <a:t>and between host response to toxins and</a:t>
            </a:r>
          </a:p>
          <a:p>
            <a:pPr algn="just"/>
            <a:r>
              <a:rPr lang="en-IN" dirty="0" smtClean="0"/>
              <a:t> to attack of the pathogen </a:t>
            </a:r>
          </a:p>
          <a:p>
            <a:pPr>
              <a:buNone/>
            </a:pPr>
            <a:endParaRPr lang="en-IN"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Thus it can be assumed that resistance to a toxin induced disease is resistance to the toxin itself.</a:t>
            </a:r>
          </a:p>
          <a:p>
            <a:r>
              <a:rPr lang="en-IN" dirty="0" smtClean="0"/>
              <a:t>Resistance to toxins has often been attributed to the ability of the plant metabolic processes to destroy or detoxify these substances</a:t>
            </a:r>
            <a:endParaRPr lang="en-IN"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Study-</a:t>
            </a:r>
          </a:p>
          <a:p>
            <a:r>
              <a:rPr lang="en-US" dirty="0" smtClean="0"/>
              <a:t> </a:t>
            </a:r>
            <a:r>
              <a:rPr lang="en-US" dirty="0" err="1" smtClean="0"/>
              <a:t>victorin</a:t>
            </a:r>
            <a:r>
              <a:rPr lang="en-US" dirty="0" smtClean="0"/>
              <a:t>-oats</a:t>
            </a:r>
          </a:p>
          <a:p>
            <a:r>
              <a:rPr lang="en-US" dirty="0" smtClean="0"/>
              <a:t>Resistance due to absence of receptor sites in resistant varieties</a:t>
            </a:r>
          </a:p>
          <a:p>
            <a:r>
              <a:rPr lang="en-US" dirty="0" smtClean="0"/>
              <a:t>Presence in susceptible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algn="just"/>
            <a:r>
              <a:rPr lang="en-IN" dirty="0" smtClean="0"/>
              <a:t>Symptoms resulting from internal disorders in the host plant may appear in one or more of the following forms:</a:t>
            </a:r>
          </a:p>
          <a:p>
            <a:pPr algn="just"/>
            <a:r>
              <a:rPr lang="en-IN" dirty="0" smtClean="0"/>
              <a:t>Colour change: change of colour from the </a:t>
            </a:r>
            <a:r>
              <a:rPr lang="en-IN" dirty="0" err="1" smtClean="0"/>
              <a:t>noremal</a:t>
            </a:r>
            <a:r>
              <a:rPr lang="en-IN" dirty="0" smtClean="0"/>
              <a:t> or discolouration is one of the most common symptoms of plant diseases.</a:t>
            </a:r>
          </a:p>
          <a:p>
            <a:pPr algn="just"/>
            <a:r>
              <a:rPr lang="en-IN" dirty="0" smtClean="0"/>
              <a:t>The green pigment may disappear entirely and its place maybe taken by yellow pigments.</a:t>
            </a:r>
            <a:endParaRPr lang="en-IN"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Detoxification  of HC toxin – biochemical basis of resistance of maize to </a:t>
            </a:r>
            <a:r>
              <a:rPr lang="en-US" dirty="0" err="1" smtClean="0"/>
              <a:t>Cochliobolus</a:t>
            </a:r>
            <a:r>
              <a:rPr lang="en-US" dirty="0" smtClean="0"/>
              <a:t> </a:t>
            </a:r>
            <a:r>
              <a:rPr lang="en-US" dirty="0" err="1" smtClean="0"/>
              <a:t>carbonum</a:t>
            </a:r>
            <a:r>
              <a:rPr lang="en-US" dirty="0" smtClean="0"/>
              <a:t>.</a:t>
            </a:r>
          </a:p>
          <a:p>
            <a:r>
              <a:rPr lang="en-US" dirty="0" smtClean="0"/>
              <a:t>Blast </a:t>
            </a:r>
            <a:r>
              <a:rPr lang="en-US" i="1" dirty="0" smtClean="0"/>
              <a:t>fungus </a:t>
            </a:r>
            <a:r>
              <a:rPr lang="en-US" i="1" dirty="0" err="1" smtClean="0"/>
              <a:t>Pyricularia</a:t>
            </a:r>
            <a:r>
              <a:rPr lang="en-US" i="1" dirty="0" smtClean="0"/>
              <a:t> </a:t>
            </a:r>
            <a:r>
              <a:rPr lang="en-US" i="1" dirty="0" err="1" smtClean="0"/>
              <a:t>grisea</a:t>
            </a:r>
            <a:endParaRPr lang="en-US" i="1" dirty="0" smtClean="0"/>
          </a:p>
          <a:p>
            <a:r>
              <a:rPr lang="en-US" dirty="0" smtClean="0"/>
              <a:t>Fungus – 2 toxins</a:t>
            </a:r>
          </a:p>
          <a:p>
            <a:r>
              <a:rPr lang="en-US" dirty="0" smtClean="0"/>
              <a:t>1. </a:t>
            </a:r>
            <a:r>
              <a:rPr lang="en-US" dirty="0" err="1" smtClean="0"/>
              <a:t>picolinic</a:t>
            </a:r>
            <a:r>
              <a:rPr lang="en-US" dirty="0" smtClean="0"/>
              <a:t> acid</a:t>
            </a:r>
          </a:p>
          <a:p>
            <a:r>
              <a:rPr lang="en-US" dirty="0" smtClean="0"/>
              <a:t>2. </a:t>
            </a:r>
            <a:r>
              <a:rPr lang="en-US" dirty="0" err="1" smtClean="0"/>
              <a:t>pyricularin</a:t>
            </a:r>
            <a:endParaRPr lang="en-US"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Within 3 days about half of </a:t>
            </a:r>
            <a:r>
              <a:rPr lang="en-US" dirty="0" err="1" smtClean="0"/>
              <a:t>picolinic</a:t>
            </a:r>
            <a:r>
              <a:rPr lang="en-US" dirty="0" smtClean="0"/>
              <a:t> acid –</a:t>
            </a:r>
            <a:r>
              <a:rPr lang="en-US" dirty="0" err="1" smtClean="0"/>
              <a:t>metabolised</a:t>
            </a:r>
            <a:r>
              <a:rPr lang="en-US" dirty="0" smtClean="0"/>
              <a:t> to </a:t>
            </a:r>
            <a:r>
              <a:rPr lang="en-US" dirty="0" err="1" smtClean="0"/>
              <a:t>picolinic</a:t>
            </a:r>
            <a:r>
              <a:rPr lang="en-US" dirty="0" smtClean="0"/>
              <a:t> acid ester and N-methyl </a:t>
            </a:r>
            <a:r>
              <a:rPr lang="en-US" dirty="0" err="1" smtClean="0"/>
              <a:t>picolinic</a:t>
            </a:r>
            <a:r>
              <a:rPr lang="en-US" dirty="0" smtClean="0"/>
              <a:t> acid </a:t>
            </a:r>
          </a:p>
          <a:p>
            <a:r>
              <a:rPr lang="en-US" dirty="0" smtClean="0"/>
              <a:t>These are not toxic- rice</a:t>
            </a:r>
            <a:endParaRPr lang="en-US"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In some resistant </a:t>
            </a:r>
            <a:r>
              <a:rPr lang="en-US" dirty="0" smtClean="0"/>
              <a:t>varieties </a:t>
            </a:r>
            <a:r>
              <a:rPr lang="en-US" dirty="0" smtClean="0"/>
              <a:t>plant metabolizes this acid very rapidly</a:t>
            </a:r>
          </a:p>
          <a:p>
            <a:r>
              <a:rPr lang="en-US" dirty="0" err="1" smtClean="0"/>
              <a:t>Phenolics</a:t>
            </a:r>
            <a:r>
              <a:rPr lang="en-US" dirty="0" smtClean="0"/>
              <a:t>( </a:t>
            </a:r>
            <a:r>
              <a:rPr lang="en-US" dirty="0" err="1" smtClean="0"/>
              <a:t>chlorogenic</a:t>
            </a:r>
            <a:r>
              <a:rPr lang="en-US" dirty="0" smtClean="0"/>
              <a:t> acid and </a:t>
            </a:r>
            <a:r>
              <a:rPr lang="en-US" dirty="0" err="1" smtClean="0"/>
              <a:t>ferulic</a:t>
            </a:r>
            <a:r>
              <a:rPr lang="en-US" dirty="0" smtClean="0"/>
              <a:t> acid) convert </a:t>
            </a:r>
            <a:r>
              <a:rPr lang="en-US" dirty="0" err="1" smtClean="0"/>
              <a:t>pyricularin</a:t>
            </a:r>
            <a:r>
              <a:rPr lang="en-US" dirty="0" smtClean="0"/>
              <a:t> to non toxic substance</a:t>
            </a:r>
            <a:endParaRPr lang="en-US"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Fusarium</a:t>
            </a:r>
            <a:r>
              <a:rPr lang="en-US" dirty="0" smtClean="0"/>
              <a:t> </a:t>
            </a:r>
            <a:r>
              <a:rPr lang="en-US" dirty="0" err="1" smtClean="0"/>
              <a:t>oxysporum</a:t>
            </a:r>
            <a:r>
              <a:rPr lang="en-US" dirty="0" smtClean="0"/>
              <a:t> f sp. </a:t>
            </a:r>
            <a:r>
              <a:rPr lang="en-US" dirty="0" err="1" smtClean="0"/>
              <a:t>Vasinfectum</a:t>
            </a:r>
            <a:r>
              <a:rPr lang="en-US" dirty="0" smtClean="0"/>
              <a:t> and F </a:t>
            </a:r>
            <a:r>
              <a:rPr lang="en-US" dirty="0" err="1" smtClean="0"/>
              <a:t>oxysporum</a:t>
            </a:r>
            <a:r>
              <a:rPr lang="en-US" dirty="0" smtClean="0"/>
              <a:t> f. sp. </a:t>
            </a:r>
            <a:r>
              <a:rPr lang="en-US" dirty="0" err="1" smtClean="0"/>
              <a:t>lycopersici</a:t>
            </a:r>
            <a:endParaRPr lang="en-US" dirty="0"/>
          </a:p>
        </p:txBody>
      </p:sp>
      <p:sp>
        <p:nvSpPr>
          <p:cNvPr id="3" name="Content Placeholder 2"/>
          <p:cNvSpPr>
            <a:spLocks noGrp="1"/>
          </p:cNvSpPr>
          <p:nvPr>
            <p:ph idx="1"/>
          </p:nvPr>
        </p:nvSpPr>
        <p:spPr/>
        <p:txBody>
          <a:bodyPr/>
          <a:lstStyle/>
          <a:p>
            <a:r>
              <a:rPr lang="en-US" dirty="0" smtClean="0"/>
              <a:t>Resistant tomato- -metabolize </a:t>
            </a:r>
            <a:r>
              <a:rPr lang="en-US" dirty="0" err="1" smtClean="0"/>
              <a:t>fusaric</a:t>
            </a:r>
            <a:r>
              <a:rPr lang="en-US" dirty="0" smtClean="0"/>
              <a:t> acid- non toxic N methyl </a:t>
            </a:r>
            <a:r>
              <a:rPr lang="en-US" dirty="0" err="1" smtClean="0"/>
              <a:t>fusaric</a:t>
            </a:r>
            <a:r>
              <a:rPr lang="en-US" dirty="0" smtClean="0"/>
              <a:t> acid amide</a:t>
            </a:r>
            <a:endParaRPr lang="en-US" dirty="0"/>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6) Defence through altered biosynthetic pathways:</a:t>
            </a:r>
          </a:p>
          <a:p>
            <a:pPr>
              <a:buNone/>
            </a:pPr>
            <a:r>
              <a:rPr lang="en-IN" dirty="0" smtClean="0"/>
              <a:t>    Respiration in diseased plants or their organs is increased with activation of</a:t>
            </a:r>
          </a:p>
          <a:p>
            <a:pPr>
              <a:buNone/>
            </a:pPr>
            <a:r>
              <a:rPr lang="en-IN" dirty="0" smtClean="0"/>
              <a:t>    </a:t>
            </a:r>
            <a:r>
              <a:rPr lang="en-IN" dirty="0" err="1" smtClean="0"/>
              <a:t>dehydrogenase</a:t>
            </a:r>
            <a:r>
              <a:rPr lang="en-IN" dirty="0" smtClean="0"/>
              <a:t>, </a:t>
            </a:r>
          </a:p>
          <a:p>
            <a:pPr>
              <a:buNone/>
            </a:pPr>
            <a:r>
              <a:rPr lang="en-IN" dirty="0" smtClean="0"/>
              <a:t>    </a:t>
            </a:r>
            <a:r>
              <a:rPr lang="en-IN" dirty="0" err="1" smtClean="0"/>
              <a:t>peroxidase</a:t>
            </a:r>
            <a:r>
              <a:rPr lang="en-IN" dirty="0" smtClean="0"/>
              <a:t>, </a:t>
            </a:r>
          </a:p>
          <a:p>
            <a:pPr>
              <a:buNone/>
            </a:pPr>
            <a:r>
              <a:rPr lang="en-IN" dirty="0" smtClean="0"/>
              <a:t>    phenol </a:t>
            </a:r>
            <a:r>
              <a:rPr lang="en-IN" dirty="0" err="1" smtClean="0"/>
              <a:t>oxidase</a:t>
            </a:r>
            <a:r>
              <a:rPr lang="en-IN" dirty="0" smtClean="0"/>
              <a:t> and</a:t>
            </a:r>
          </a:p>
          <a:p>
            <a:pPr>
              <a:buNone/>
            </a:pPr>
            <a:r>
              <a:rPr lang="en-IN" dirty="0" smtClean="0"/>
              <a:t>    </a:t>
            </a:r>
            <a:r>
              <a:rPr lang="en-IN" dirty="0" err="1" smtClean="0"/>
              <a:t>deaminase</a:t>
            </a:r>
            <a:endParaRPr lang="en-IN" dirty="0"/>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New enzymes , proteins and other compounds are also synthesised</a:t>
            </a:r>
          </a:p>
          <a:p>
            <a:r>
              <a:rPr lang="en-IN" dirty="0" smtClean="0"/>
              <a:t>Accumulation of these substances maybe in quantities sufficient to harm the pathogen</a:t>
            </a:r>
          </a:p>
          <a:p>
            <a:r>
              <a:rPr lang="en-IN" dirty="0" smtClean="0"/>
              <a:t>Most of these compounds are formed through </a:t>
            </a:r>
            <a:r>
              <a:rPr lang="en-IN" dirty="0" err="1" smtClean="0"/>
              <a:t>shikimic</a:t>
            </a:r>
            <a:r>
              <a:rPr lang="en-IN" dirty="0" smtClean="0"/>
              <a:t> acid pathway and modified acetate pathway</a:t>
            </a:r>
            <a:endParaRPr lang="en-IN" dirty="0"/>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algn="just"/>
            <a:r>
              <a:rPr lang="en-IN" dirty="0" smtClean="0"/>
              <a:t>In diseased plants a part of the </a:t>
            </a:r>
            <a:r>
              <a:rPr lang="en-IN" dirty="0" err="1" smtClean="0"/>
              <a:t>glycolysis</a:t>
            </a:r>
            <a:r>
              <a:rPr lang="en-IN" dirty="0" smtClean="0"/>
              <a:t> is replaced by </a:t>
            </a:r>
            <a:endParaRPr lang="en-IN" dirty="0" smtClean="0"/>
          </a:p>
          <a:p>
            <a:pPr algn="just">
              <a:buFont typeface="Wingdings" pitchFamily="2" charset="2"/>
              <a:buChar char="Ø"/>
            </a:pPr>
            <a:r>
              <a:rPr lang="en-IN" dirty="0" smtClean="0"/>
              <a:t>pentose </a:t>
            </a:r>
            <a:r>
              <a:rPr lang="en-IN" dirty="0" smtClean="0"/>
              <a:t>pathway </a:t>
            </a:r>
            <a:r>
              <a:rPr lang="en-IN" dirty="0" smtClean="0"/>
              <a:t>: </a:t>
            </a:r>
          </a:p>
          <a:p>
            <a:pPr algn="just">
              <a:buFont typeface="Wingdings" pitchFamily="2" charset="2"/>
              <a:buChar char="Ø"/>
            </a:pPr>
            <a:r>
              <a:rPr lang="en-IN" dirty="0" smtClean="0"/>
              <a:t>it</a:t>
            </a:r>
            <a:r>
              <a:rPr lang="en-IN" dirty="0" smtClean="0"/>
              <a:t> </a:t>
            </a:r>
            <a:r>
              <a:rPr lang="en-IN" dirty="0" smtClean="0"/>
              <a:t>forms the 4 carbon compound </a:t>
            </a:r>
            <a:r>
              <a:rPr lang="en-IN" dirty="0" err="1" smtClean="0"/>
              <a:t>erythrose</a:t>
            </a:r>
            <a:r>
              <a:rPr lang="en-IN" dirty="0" smtClean="0"/>
              <a:t> </a:t>
            </a:r>
            <a:r>
              <a:rPr lang="en-IN" dirty="0" smtClean="0"/>
              <a:t>phosphate</a:t>
            </a:r>
          </a:p>
          <a:p>
            <a:pPr algn="just">
              <a:buFont typeface="Wingdings" pitchFamily="2" charset="2"/>
              <a:buChar char="Ø"/>
            </a:pPr>
            <a:r>
              <a:rPr lang="en-IN" dirty="0" smtClean="0"/>
              <a:t>Which is </a:t>
            </a:r>
            <a:r>
              <a:rPr lang="en-IN" dirty="0" smtClean="0"/>
              <a:t>essential </a:t>
            </a:r>
            <a:r>
              <a:rPr lang="en-IN" dirty="0" smtClean="0"/>
              <a:t>for initiation of </a:t>
            </a:r>
            <a:r>
              <a:rPr lang="en-IN" dirty="0" err="1" smtClean="0"/>
              <a:t>shikimic</a:t>
            </a:r>
            <a:r>
              <a:rPr lang="en-IN" dirty="0" smtClean="0"/>
              <a:t> acid pathway</a:t>
            </a:r>
            <a:endParaRPr lang="en-IN"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Although pentose pathway predominates in diseased plants </a:t>
            </a:r>
            <a:r>
              <a:rPr lang="en-IN" dirty="0" err="1" smtClean="0"/>
              <a:t>glycolysis</a:t>
            </a:r>
            <a:r>
              <a:rPr lang="en-IN" dirty="0" smtClean="0"/>
              <a:t> also continues </a:t>
            </a:r>
            <a:endParaRPr lang="en-IN" dirty="0" smtClean="0"/>
          </a:p>
          <a:p>
            <a:pPr>
              <a:buFont typeface="Wingdings" pitchFamily="2" charset="2"/>
              <a:buChar char="Ø"/>
            </a:pPr>
            <a:r>
              <a:rPr lang="en-IN" dirty="0" smtClean="0"/>
              <a:t>It </a:t>
            </a:r>
            <a:r>
              <a:rPr lang="en-IN" dirty="0" smtClean="0"/>
              <a:t> </a:t>
            </a:r>
            <a:r>
              <a:rPr lang="en-IN" dirty="0" smtClean="0"/>
              <a:t>forms the 3 carbon </a:t>
            </a:r>
            <a:r>
              <a:rPr lang="en-IN" dirty="0" smtClean="0"/>
              <a:t>compound: </a:t>
            </a:r>
            <a:r>
              <a:rPr lang="en-IN" dirty="0" err="1" smtClean="0"/>
              <a:t>phosphoenol</a:t>
            </a:r>
            <a:r>
              <a:rPr lang="en-IN" dirty="0" smtClean="0"/>
              <a:t> </a:t>
            </a:r>
            <a:r>
              <a:rPr lang="en-IN" dirty="0" err="1" smtClean="0"/>
              <a:t>pyruvic</a:t>
            </a:r>
            <a:r>
              <a:rPr lang="en-IN" dirty="0" smtClean="0"/>
              <a:t> </a:t>
            </a:r>
            <a:r>
              <a:rPr lang="en-IN" dirty="0" smtClean="0"/>
              <a:t>acid</a:t>
            </a:r>
          </a:p>
          <a:p>
            <a:pPr>
              <a:buFont typeface="Wingdings" pitchFamily="2" charset="2"/>
              <a:buChar char="Ø"/>
            </a:pPr>
            <a:r>
              <a:rPr lang="en-IN" dirty="0" smtClean="0"/>
              <a:t>Which </a:t>
            </a:r>
            <a:r>
              <a:rPr lang="en-IN" dirty="0" smtClean="0"/>
              <a:t> </a:t>
            </a:r>
            <a:r>
              <a:rPr lang="en-IN" dirty="0" smtClean="0"/>
              <a:t>combines with </a:t>
            </a:r>
            <a:r>
              <a:rPr lang="en-IN" dirty="0" err="1" smtClean="0"/>
              <a:t>erythrose</a:t>
            </a:r>
            <a:r>
              <a:rPr lang="en-IN" dirty="0" smtClean="0"/>
              <a:t> phosphate to initiate </a:t>
            </a:r>
            <a:r>
              <a:rPr lang="en-IN" dirty="0" err="1" smtClean="0"/>
              <a:t>shikimic</a:t>
            </a:r>
            <a:r>
              <a:rPr lang="en-IN" dirty="0" smtClean="0"/>
              <a:t> acid </a:t>
            </a:r>
            <a:r>
              <a:rPr lang="en-IN" dirty="0" smtClean="0"/>
              <a:t>pathway</a:t>
            </a:r>
          </a:p>
          <a:p>
            <a:pPr>
              <a:buFont typeface="Wingdings" pitchFamily="2" charset="2"/>
              <a:buChar char="Ø"/>
            </a:pPr>
            <a:r>
              <a:rPr lang="en-IN" dirty="0" smtClean="0"/>
              <a:t>It </a:t>
            </a:r>
            <a:r>
              <a:rPr lang="en-IN" dirty="0" smtClean="0"/>
              <a:t> leads </a:t>
            </a:r>
            <a:r>
              <a:rPr lang="en-IN" dirty="0" smtClean="0"/>
              <a:t>to synthesis of common phenols and </a:t>
            </a:r>
            <a:r>
              <a:rPr lang="en-IN" dirty="0" err="1" smtClean="0"/>
              <a:t>phytoalexins</a:t>
            </a:r>
            <a:endParaRPr lang="en-IN"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7) Defence triggered by previous invaders:</a:t>
            </a:r>
          </a:p>
          <a:p>
            <a:pPr algn="just">
              <a:buNone/>
            </a:pPr>
            <a:r>
              <a:rPr lang="en-IN" dirty="0" smtClean="0"/>
              <a:t>Cross protection has been reported mainly in virus diseases.</a:t>
            </a:r>
          </a:p>
          <a:p>
            <a:pPr algn="just">
              <a:buNone/>
            </a:pPr>
            <a:r>
              <a:rPr lang="en-IN" dirty="0" smtClean="0"/>
              <a:t>   This </a:t>
            </a:r>
            <a:r>
              <a:rPr lang="en-IN" dirty="0" smtClean="0"/>
              <a:t>type of protection is based on </a:t>
            </a:r>
            <a:endParaRPr lang="en-IN" dirty="0" smtClean="0"/>
          </a:p>
          <a:p>
            <a:pPr algn="just">
              <a:buFont typeface="Wingdings" pitchFamily="2" charset="2"/>
              <a:buChar char="Ø"/>
            </a:pPr>
            <a:r>
              <a:rPr lang="en-IN" dirty="0" smtClean="0"/>
              <a:t>induction </a:t>
            </a:r>
            <a:r>
              <a:rPr lang="en-IN" dirty="0" smtClean="0"/>
              <a:t>of structural </a:t>
            </a:r>
            <a:r>
              <a:rPr lang="en-IN" dirty="0" smtClean="0"/>
              <a:t>or</a:t>
            </a:r>
          </a:p>
          <a:p>
            <a:pPr algn="just">
              <a:buFont typeface="Wingdings" pitchFamily="2" charset="2"/>
              <a:buChar char="Ø"/>
            </a:pPr>
            <a:r>
              <a:rPr lang="en-IN" dirty="0" smtClean="0"/>
              <a:t> </a:t>
            </a:r>
            <a:r>
              <a:rPr lang="en-IN" dirty="0" smtClean="0"/>
              <a:t>biochemical defence mechanisms by invasion of the host by an </a:t>
            </a:r>
            <a:r>
              <a:rPr lang="en-IN" dirty="0" err="1" smtClean="0"/>
              <a:t>avirulent</a:t>
            </a:r>
            <a:r>
              <a:rPr lang="en-IN" dirty="0" smtClean="0"/>
              <a:t> strain of the pathogen or  a weak </a:t>
            </a:r>
            <a:r>
              <a:rPr lang="en-IN" dirty="0" smtClean="0"/>
              <a:t>pathogen    </a:t>
            </a:r>
            <a:endParaRPr lang="en-IN"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principles of cross protection overlap with other principles of defence mechanism .</a:t>
            </a:r>
          </a:p>
          <a:p>
            <a:r>
              <a:rPr lang="en-IN" dirty="0" smtClean="0"/>
              <a:t>The mechanisms of retardation of the main pathogen arriving after the previous invader maybe attributed to</a:t>
            </a:r>
          </a:p>
          <a:p>
            <a:pPr marL="514350" indent="-514350">
              <a:buFont typeface="+mj-lt"/>
              <a:buAutoNum type="alphaLcParenR"/>
            </a:pPr>
            <a:r>
              <a:rPr lang="en-IN" dirty="0" smtClean="0"/>
              <a:t>Induction of </a:t>
            </a:r>
            <a:r>
              <a:rPr lang="en-IN" dirty="0" err="1" smtClean="0"/>
              <a:t>phytoalexins</a:t>
            </a:r>
            <a:endParaRPr lang="en-IN" dirty="0" smtClean="0"/>
          </a:p>
          <a:p>
            <a:pPr marL="514350" indent="-514350">
              <a:buFont typeface="+mj-lt"/>
              <a:buAutoNum type="alphaLcParenR"/>
            </a:pPr>
            <a:r>
              <a:rPr lang="en-IN" dirty="0" smtClean="0"/>
              <a:t>Production of antibiotics</a:t>
            </a:r>
          </a:p>
          <a:p>
            <a:pPr marL="514350" indent="-514350">
              <a:buFont typeface="+mj-lt"/>
              <a:buAutoNum type="alphaLcParenR"/>
            </a:pPr>
            <a:r>
              <a:rPr lang="en-IN" dirty="0" smtClean="0"/>
              <a:t>Competition for nutrients</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When this yellowing is due to lack of light it is called </a:t>
            </a:r>
            <a:r>
              <a:rPr lang="en-IN" dirty="0" err="1" smtClean="0"/>
              <a:t>etiolation</a:t>
            </a:r>
            <a:r>
              <a:rPr lang="en-IN" dirty="0" smtClean="0"/>
              <a:t>.</a:t>
            </a:r>
            <a:endParaRPr lang="en-IN"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When a crop is inoculated with a mixture of spores from virulent and </a:t>
            </a:r>
            <a:r>
              <a:rPr lang="en-IN" dirty="0" err="1" smtClean="0"/>
              <a:t>avirulent</a:t>
            </a:r>
            <a:r>
              <a:rPr lang="en-IN" dirty="0" smtClean="0"/>
              <a:t> isolates of the same pathogenic fungus enlargement of lesions is slower with the mixed inoculation than with the virulent </a:t>
            </a:r>
            <a:r>
              <a:rPr lang="en-IN" smtClean="0"/>
              <a:t>isolate alone</a:t>
            </a:r>
            <a:endParaRPr lang="en-IN"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Defence</a:t>
            </a:r>
            <a:r>
              <a:rPr lang="en-US" dirty="0" smtClean="0"/>
              <a:t> </a:t>
            </a:r>
            <a:r>
              <a:rPr lang="en-US" dirty="0" err="1" smtClean="0"/>
              <a:t>trigerred</a:t>
            </a:r>
            <a:r>
              <a:rPr lang="en-US" dirty="0" smtClean="0"/>
              <a:t> by biotic and </a:t>
            </a:r>
            <a:r>
              <a:rPr lang="en-US" dirty="0" err="1" smtClean="0"/>
              <a:t>abiotic</a:t>
            </a:r>
            <a:r>
              <a:rPr lang="en-US" dirty="0" smtClean="0"/>
              <a:t> environments on leaf and root surface and </a:t>
            </a:r>
            <a:r>
              <a:rPr lang="en-US" dirty="0" err="1" smtClean="0"/>
              <a:t>byn</a:t>
            </a:r>
            <a:r>
              <a:rPr lang="en-US" dirty="0" smtClean="0"/>
              <a:t> induced resistance:</a:t>
            </a:r>
          </a:p>
          <a:p>
            <a:r>
              <a:rPr lang="en-US" dirty="0" smtClean="0"/>
              <a:t>Surface-leaves-roots-covered with microorganisms</a:t>
            </a:r>
          </a:p>
          <a:p>
            <a:r>
              <a:rPr lang="en-US" dirty="0" smtClean="0"/>
              <a:t>Many non pathogens</a:t>
            </a:r>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Cross protection</a:t>
            </a:r>
          </a:p>
          <a:p>
            <a:r>
              <a:rPr lang="en-US" dirty="0" smtClean="0"/>
              <a:t>Induced resistance</a:t>
            </a:r>
          </a:p>
          <a:p>
            <a:r>
              <a:rPr lang="en-US" dirty="0" smtClean="0"/>
              <a:t>Induced systemic resistance</a:t>
            </a:r>
          </a:p>
          <a:p>
            <a:r>
              <a:rPr lang="en-US" dirty="0" smtClean="0"/>
              <a:t>Systemic acquired resistance</a:t>
            </a:r>
          </a:p>
          <a:p>
            <a:r>
              <a:rPr lang="en-US" dirty="0" err="1" smtClean="0"/>
              <a:t>Localised</a:t>
            </a:r>
            <a:r>
              <a:rPr lang="en-US" dirty="0" smtClean="0"/>
              <a:t> acquired resistance</a:t>
            </a:r>
          </a:p>
          <a:p>
            <a:r>
              <a:rPr lang="en-US" dirty="0" smtClean="0"/>
              <a:t>All terms used to denote condition where different reasons trigger mechanisms of resistance </a:t>
            </a:r>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Induced resistance –non specific</a:t>
            </a:r>
          </a:p>
          <a:p>
            <a:r>
              <a:rPr lang="en-US" dirty="0" smtClean="0"/>
              <a:t>Can be triggered by non pathogens</a:t>
            </a:r>
          </a:p>
          <a:p>
            <a:r>
              <a:rPr lang="en-US" dirty="0" smtClean="0"/>
              <a:t>Or </a:t>
            </a:r>
            <a:r>
              <a:rPr lang="en-US" dirty="0" err="1" smtClean="0"/>
              <a:t>avirulent</a:t>
            </a:r>
            <a:r>
              <a:rPr lang="en-US" dirty="0" smtClean="0"/>
              <a:t> forms</a:t>
            </a:r>
          </a:p>
          <a:p>
            <a:r>
              <a:rPr lang="en-US" dirty="0" smtClean="0"/>
              <a:t>Or Incompatible races of pathogens</a:t>
            </a:r>
          </a:p>
          <a:p>
            <a:r>
              <a:rPr lang="en-US" dirty="0" smtClean="0"/>
              <a:t>Or virulent forms also which cant infect due to environmental conditions </a:t>
            </a:r>
            <a:endParaRPr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Reasons for resistance:</a:t>
            </a:r>
          </a:p>
          <a:p>
            <a:r>
              <a:rPr lang="en-US" dirty="0" smtClean="0"/>
              <a:t>Accumulation of pathogenesis related proteins</a:t>
            </a:r>
          </a:p>
          <a:p>
            <a:r>
              <a:rPr lang="en-US" dirty="0" smtClean="0"/>
              <a:t>Activation of lignin synthesis</a:t>
            </a:r>
          </a:p>
          <a:p>
            <a:r>
              <a:rPr lang="en-US" dirty="0" smtClean="0"/>
              <a:t>Enhanced </a:t>
            </a:r>
            <a:r>
              <a:rPr lang="en-US" dirty="0" err="1" smtClean="0"/>
              <a:t>peroxidase</a:t>
            </a:r>
            <a:r>
              <a:rPr lang="en-US" dirty="0" smtClean="0"/>
              <a:t> activity</a:t>
            </a:r>
          </a:p>
          <a:p>
            <a:r>
              <a:rPr lang="en-US" dirty="0" smtClean="0"/>
              <a:t>Defined change in plant metabolism</a:t>
            </a:r>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Salicylic acid known to trigger resistance genes or make them  active when it comes across pathogen</a:t>
            </a:r>
          </a:p>
          <a:p>
            <a:r>
              <a:rPr lang="en-US" dirty="0" smtClean="0"/>
              <a:t>Phosphates-carbonates-inorganic inducers </a:t>
            </a:r>
            <a:r>
              <a:rPr lang="en-US" smtClean="0"/>
              <a:t>of resistance</a:t>
            </a:r>
          </a:p>
          <a:p>
            <a:endParaRPr 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8) Hypersensitivity as defence mechanisms:</a:t>
            </a:r>
          </a:p>
          <a:p>
            <a:pPr>
              <a:buFont typeface="Wingdings" pitchFamily="2" charset="2"/>
              <a:buChar char="Ø"/>
            </a:pPr>
            <a:r>
              <a:rPr lang="en-IN" dirty="0" smtClean="0"/>
              <a:t>Rapid death of host cells</a:t>
            </a:r>
          </a:p>
          <a:p>
            <a:pPr>
              <a:buFont typeface="Wingdings" pitchFamily="2" charset="2"/>
              <a:buChar char="Ø"/>
            </a:pPr>
            <a:r>
              <a:rPr lang="en-IN" dirty="0" smtClean="0"/>
              <a:t>Tissue browning</a:t>
            </a:r>
          </a:p>
          <a:p>
            <a:pPr>
              <a:buFont typeface="Wingdings" pitchFamily="2" charset="2"/>
              <a:buChar char="Ø"/>
            </a:pPr>
            <a:r>
              <a:rPr lang="en-IN" dirty="0" smtClean="0"/>
              <a:t>Accumulation of antimicrobial components</a:t>
            </a:r>
          </a:p>
          <a:p>
            <a:pPr>
              <a:buFont typeface="Wingdings" pitchFamily="2" charset="2"/>
              <a:buChar char="Ø"/>
            </a:pPr>
            <a:r>
              <a:rPr lang="en-IN" dirty="0" smtClean="0"/>
              <a:t>Characteristic of resistant than susceptible cells</a:t>
            </a:r>
            <a:endParaRPr lang="en-IN"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It provides both structural as well as physiological defence</a:t>
            </a:r>
          </a:p>
          <a:p>
            <a:r>
              <a:rPr lang="en-IN" dirty="0" smtClean="0"/>
              <a:t>In many plant diseases when the pathogen comes in contact with host cell wall or cytoplasm the nucleus moves towards the pathogen</a:t>
            </a:r>
            <a:endParaRPr lang="en-IN"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Soon it gets disorganized</a:t>
            </a:r>
          </a:p>
          <a:p>
            <a:r>
              <a:rPr lang="en-IN" dirty="0" smtClean="0"/>
              <a:t>Brown granules are formed in the cytoplasm</a:t>
            </a:r>
          </a:p>
          <a:p>
            <a:r>
              <a:rPr lang="en-IN" dirty="0" smtClean="0"/>
              <a:t>Granules accumulate around pathogen</a:t>
            </a:r>
          </a:p>
          <a:p>
            <a:r>
              <a:rPr lang="en-IN" dirty="0" smtClean="0"/>
              <a:t>Then disperses in the entire cell</a:t>
            </a:r>
          </a:p>
          <a:p>
            <a:r>
              <a:rPr lang="en-IN" dirty="0" smtClean="0"/>
              <a:t>Cell wall swells</a:t>
            </a:r>
          </a:p>
          <a:p>
            <a:r>
              <a:rPr lang="en-IN" dirty="0" smtClean="0"/>
              <a:t>Host cell is killed</a:t>
            </a:r>
            <a:endParaRPr lang="en-IN"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Necrotic or abortive defence reaction causes the organs of the pathogen to degenerate,</a:t>
            </a:r>
          </a:p>
          <a:p>
            <a:r>
              <a:rPr lang="en-IN" dirty="0" smtClean="0"/>
              <a:t>Its nuclei disorganised</a:t>
            </a:r>
          </a:p>
          <a:p>
            <a:r>
              <a:rPr lang="en-IN" dirty="0" smtClean="0"/>
              <a:t>Cytoplasm becomes dense</a:t>
            </a:r>
          </a:p>
          <a:p>
            <a:r>
              <a:rPr lang="en-IN" dirty="0" smtClean="0"/>
              <a:t>Pathogen is unable to move out of the necrotic cells</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A similar condition results from the influence of low temperature, lack of iron, excess of lime r alkali in the soil and infection by viruses , fungi and bacteria</a:t>
            </a:r>
          </a:p>
          <a:p>
            <a:pPr algn="just"/>
            <a:r>
              <a:rPr lang="en-IN" dirty="0" smtClean="0"/>
              <a:t>In these cases the yellowing is known as </a:t>
            </a:r>
            <a:r>
              <a:rPr lang="en-IN" dirty="0" err="1" smtClean="0"/>
              <a:t>chlorosis</a:t>
            </a:r>
            <a:r>
              <a:rPr lang="en-IN" dirty="0" smtClean="0"/>
              <a:t> .</a:t>
            </a:r>
            <a:endParaRPr lang="en-IN"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Responses seen when there is no compatibility between host and invading pathogen</a:t>
            </a:r>
          </a:p>
          <a:p>
            <a:r>
              <a:rPr lang="en-IN" dirty="0" smtClean="0"/>
              <a:t>Latter fails to establish parasitic relationship</a:t>
            </a:r>
            <a:endParaRPr lang="en-IN"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Incompatibility can be explained as ability of the host to recognise the pathogen and failure of the host to suppress the subsequent biochemical changes leading to rapid death of the host cells</a:t>
            </a:r>
            <a:endParaRPr lang="en-IN"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It could be due to:</a:t>
            </a:r>
          </a:p>
          <a:p>
            <a:pPr marL="571500" indent="-571500">
              <a:buFont typeface="+mj-lt"/>
              <a:buAutoNum type="romanLcPeriod"/>
            </a:pPr>
            <a:r>
              <a:rPr lang="en-IN" dirty="0" smtClean="0"/>
              <a:t>Invading pathogen contains the components necessary for its recognition by the host cell</a:t>
            </a:r>
          </a:p>
          <a:p>
            <a:pPr marL="571500" indent="-571500">
              <a:buFont typeface="+mj-lt"/>
              <a:buAutoNum type="romanLcPeriod"/>
            </a:pPr>
            <a:r>
              <a:rPr lang="en-IN" dirty="0" smtClean="0"/>
              <a:t>Resistant host cells have the ability to recognise these components of the invading pathogen</a:t>
            </a:r>
            <a:endParaRPr lang="en-IN"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a:buNone/>
            </a:pPr>
            <a:r>
              <a:rPr lang="en-IN" dirty="0" smtClean="0"/>
              <a:t>iii) The invading pathogen may lack factors which inhibit the host recognition system</a:t>
            </a:r>
          </a:p>
          <a:p>
            <a:pPr>
              <a:buNone/>
            </a:pPr>
            <a:r>
              <a:rPr lang="en-IN" dirty="0" smtClean="0"/>
              <a:t>iv) Even if recognition of the invading pathogen takes place, the pathogen </a:t>
            </a:r>
            <a:r>
              <a:rPr lang="en-IN" dirty="0" err="1" smtClean="0"/>
              <a:t>maynot</a:t>
            </a:r>
            <a:r>
              <a:rPr lang="en-IN" dirty="0" smtClean="0"/>
              <a:t> be capable of inhibiting few or more of the subsequent steps leading to resistant reaction</a:t>
            </a:r>
          </a:p>
          <a:p>
            <a:pPr>
              <a:buNone/>
            </a:pPr>
            <a:r>
              <a:rPr lang="en-IN" dirty="0" smtClean="0"/>
              <a:t>v) Even if all processes of the host resistant reactions are activated the invading pathogen </a:t>
            </a:r>
            <a:r>
              <a:rPr lang="en-IN" dirty="0" err="1" smtClean="0"/>
              <a:t>maynot</a:t>
            </a:r>
            <a:r>
              <a:rPr lang="en-IN" dirty="0" smtClean="0"/>
              <a:t> be tolerant of them</a:t>
            </a:r>
            <a:endParaRPr lang="en-IN"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1902-H M Ward</a:t>
            </a:r>
          </a:p>
          <a:p>
            <a:r>
              <a:rPr lang="en-IN" dirty="0" smtClean="0"/>
              <a:t>1915- E C </a:t>
            </a:r>
            <a:r>
              <a:rPr lang="en-IN" dirty="0" err="1" smtClean="0"/>
              <a:t>Stakman</a:t>
            </a:r>
            <a:endParaRPr lang="en-IN" dirty="0" smtClean="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IN" dirty="0" smtClean="0"/>
              <a:t>Summary of biochemical defence reactions:</a:t>
            </a:r>
          </a:p>
          <a:p>
            <a:pPr marL="571500" indent="-571500">
              <a:buFont typeface="+mj-lt"/>
              <a:buAutoNum type="romanLcPeriod"/>
            </a:pPr>
            <a:r>
              <a:rPr lang="en-IN" dirty="0" smtClean="0"/>
              <a:t>On entry of the pathogen a temporary increase in cellular metabolic activities occurs in the host</a:t>
            </a:r>
          </a:p>
          <a:p>
            <a:pPr marL="571500" indent="-571500">
              <a:buFont typeface="+mj-lt"/>
              <a:buAutoNum type="romanLcPeriod"/>
            </a:pPr>
            <a:r>
              <a:rPr lang="en-IN" dirty="0" smtClean="0"/>
              <a:t>The metabolic processes deviate from the normal</a:t>
            </a:r>
          </a:p>
          <a:p>
            <a:pPr marL="571500" indent="-571500">
              <a:buFont typeface="+mj-lt"/>
              <a:buAutoNum type="romanLcPeriod"/>
            </a:pPr>
            <a:r>
              <a:rPr lang="en-IN" dirty="0" smtClean="0"/>
              <a:t>Due to stress caused by increased metabolic activity  the cells  die rapidly showing hypersensitive reaction rapid death of cells is correlated with increased degree of resistance in most disease systems</a:t>
            </a:r>
            <a:endParaRPr lang="en-IN"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(ii) When the infected tissues are reaching the necrotic stage metabolism of neighbouring tissues  is also increased and </a:t>
            </a:r>
            <a:r>
              <a:rPr lang="en-IN" dirty="0" err="1" smtClean="0"/>
              <a:t>phenolics</a:t>
            </a:r>
            <a:r>
              <a:rPr lang="en-IN" dirty="0" smtClean="0"/>
              <a:t> and other compounds are accumulated</a:t>
            </a:r>
          </a:p>
          <a:p>
            <a:pPr>
              <a:buNone/>
            </a:pPr>
            <a:r>
              <a:rPr lang="en-IN" dirty="0" smtClean="0"/>
              <a:t>In this process the synthesised compounds move from healthy to diseased tissues</a:t>
            </a:r>
          </a:p>
          <a:p>
            <a:pPr>
              <a:buNone/>
            </a:pPr>
            <a:r>
              <a:rPr lang="en-IN" dirty="0" smtClean="0"/>
              <a:t>The neighbouring metabolically active tissues become ready to obstruct the pathogen</a:t>
            </a:r>
            <a:endParaRPr lang="en-IN"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smtClean="0"/>
              <a:t>(iii) the reactions expressed by hypersensitivity form common phenols, </a:t>
            </a:r>
            <a:r>
              <a:rPr lang="en-IN" dirty="0" err="1" smtClean="0"/>
              <a:t>phytoalexins</a:t>
            </a:r>
            <a:r>
              <a:rPr lang="en-IN" dirty="0" smtClean="0"/>
              <a:t> and other abnormal substances.</a:t>
            </a:r>
          </a:p>
          <a:p>
            <a:r>
              <a:rPr lang="en-IN" dirty="0" smtClean="0"/>
              <a:t>These may include toxins produced by the pathogen.</a:t>
            </a:r>
          </a:p>
          <a:p>
            <a:r>
              <a:rPr lang="en-IN" dirty="0" smtClean="0"/>
              <a:t>The oxidised products of </a:t>
            </a:r>
            <a:r>
              <a:rPr lang="en-IN" dirty="0" err="1" smtClean="0"/>
              <a:t>phenolics</a:t>
            </a:r>
            <a:r>
              <a:rPr lang="en-IN" dirty="0" smtClean="0"/>
              <a:t> may detoxify the toxins or inactivate other mechanisms of the pathogen</a:t>
            </a:r>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IN" dirty="0" smtClean="0"/>
              <a:t>(iv) when spread of the pathogen in tissues is checked the neighbouring healthy tissues whose metabolic activity had been accelerated in response to infection try to isolate the damaged parts by forming new tissues and eliminate the disease</a:t>
            </a:r>
          </a:p>
          <a:p>
            <a:r>
              <a:rPr lang="en-IN" dirty="0" smtClean="0"/>
              <a:t>In this way </a:t>
            </a:r>
            <a:r>
              <a:rPr lang="en-IN" dirty="0" err="1" smtClean="0"/>
              <a:t>lignification</a:t>
            </a:r>
            <a:r>
              <a:rPr lang="en-IN" dirty="0" smtClean="0"/>
              <a:t> , cork layer formation and similar protective structures are formed</a:t>
            </a:r>
          </a:p>
          <a:p>
            <a:pPr>
              <a:buNone/>
            </a:pPr>
            <a:r>
              <a:rPr lang="en-IN" dirty="0" smtClean="0"/>
              <a:t>  (v) the isolated part may separate from the plant</a:t>
            </a:r>
          </a:p>
          <a:p>
            <a:pPr>
              <a:buNone/>
            </a:pPr>
            <a:r>
              <a:rPr lang="en-IN" dirty="0" smtClean="0"/>
              <a:t>------------------------------------------------------------------</a:t>
            </a:r>
          </a:p>
          <a:p>
            <a:endParaRPr lang="en-IN"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sometimes the leaves are devoid of any pigment and look bleached or white.</a:t>
            </a:r>
          </a:p>
          <a:p>
            <a:pPr algn="just"/>
            <a:r>
              <a:rPr lang="en-IN" dirty="0" smtClean="0"/>
              <a:t>This condition is known as albinism</a:t>
            </a:r>
          </a:p>
          <a:p>
            <a:pPr algn="just"/>
            <a:r>
              <a:rPr lang="en-IN" dirty="0" smtClean="0"/>
              <a:t>Change of colour to red, purple or orange is </a:t>
            </a:r>
            <a:r>
              <a:rPr lang="en-IN" dirty="0" err="1" smtClean="0"/>
              <a:t>chromosis</a:t>
            </a:r>
            <a:endParaRPr lang="en-IN" dirty="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4) --------  defined  </a:t>
            </a:r>
            <a:r>
              <a:rPr lang="en-US" dirty="0" err="1" smtClean="0"/>
              <a:t>phytoalexins</a:t>
            </a:r>
            <a:r>
              <a:rPr lang="en-US" dirty="0" smtClean="0"/>
              <a:t> as antibiotics produced in plant pathogen inter action or as a response to injury or other physiological stimuli.</a:t>
            </a:r>
          </a:p>
          <a:p>
            <a:pPr marL="514350" indent="-514350">
              <a:buAutoNum type="alphaLcParenR"/>
            </a:pPr>
            <a:r>
              <a:rPr lang="en-US" dirty="0" err="1" smtClean="0"/>
              <a:t>Linneus</a:t>
            </a:r>
            <a:endParaRPr lang="en-US" dirty="0" smtClean="0"/>
          </a:p>
          <a:p>
            <a:pPr marL="514350" indent="-514350">
              <a:buAutoNum type="alphaLcParenR"/>
            </a:pPr>
            <a:r>
              <a:rPr lang="en-US" dirty="0" err="1" smtClean="0"/>
              <a:t>Kuc</a:t>
            </a:r>
            <a:endParaRPr lang="en-US" dirty="0" smtClean="0"/>
          </a:p>
          <a:p>
            <a:pPr marL="514350" indent="-514350">
              <a:buAutoNum type="alphaLcParenR"/>
            </a:pPr>
            <a:r>
              <a:rPr lang="en-US" dirty="0" smtClean="0"/>
              <a:t>Max  </a:t>
            </a:r>
            <a:r>
              <a:rPr lang="en-US" dirty="0" err="1" smtClean="0"/>
              <a:t>Carlman</a:t>
            </a:r>
            <a:endParaRPr lang="en-US" dirty="0" smtClean="0"/>
          </a:p>
          <a:p>
            <a:pPr marL="514350" indent="-514350">
              <a:buAutoNum type="alphaLcParenR"/>
            </a:pPr>
            <a:r>
              <a:rPr lang="en-US" dirty="0" smtClean="0"/>
              <a:t>NONE OF THE ABOVE</a:t>
            </a:r>
          </a:p>
          <a:p>
            <a:endParaRPr lang="en-US"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5) </a:t>
            </a:r>
            <a:r>
              <a:rPr lang="en-US" dirty="0" err="1" smtClean="0"/>
              <a:t>Ipomeamarone</a:t>
            </a:r>
            <a:r>
              <a:rPr lang="en-US" dirty="0" smtClean="0"/>
              <a:t> Inhibits</a:t>
            </a:r>
          </a:p>
          <a:p>
            <a:pPr marL="514350" indent="-514350">
              <a:buAutoNum type="alphaLcParenR"/>
            </a:pPr>
            <a:r>
              <a:rPr lang="en-US" dirty="0" err="1" smtClean="0"/>
              <a:t>mycelial</a:t>
            </a:r>
            <a:r>
              <a:rPr lang="en-US" dirty="0" smtClean="0"/>
              <a:t> growth,</a:t>
            </a:r>
          </a:p>
          <a:p>
            <a:pPr marL="514350" indent="-514350">
              <a:buAutoNum type="alphaLcParenR"/>
            </a:pPr>
            <a:r>
              <a:rPr lang="en-US" dirty="0" smtClean="0"/>
              <a:t> </a:t>
            </a:r>
            <a:r>
              <a:rPr lang="en-US" dirty="0" err="1" smtClean="0"/>
              <a:t>sporulation</a:t>
            </a:r>
            <a:r>
              <a:rPr lang="en-US" dirty="0" smtClean="0"/>
              <a:t>, </a:t>
            </a:r>
          </a:p>
          <a:p>
            <a:pPr marL="514350" indent="-514350">
              <a:buAutoNum type="alphaLcParenR"/>
            </a:pPr>
            <a:r>
              <a:rPr lang="en-US" dirty="0" smtClean="0"/>
              <a:t>protein synthesis of C </a:t>
            </a:r>
            <a:r>
              <a:rPr lang="en-US" dirty="0" err="1" smtClean="0"/>
              <a:t>fimbriata</a:t>
            </a:r>
            <a:endParaRPr lang="en-US" dirty="0" smtClean="0"/>
          </a:p>
          <a:p>
            <a:pPr marL="514350" indent="-514350">
              <a:buAutoNum type="alphaLcParenR"/>
            </a:pPr>
            <a:r>
              <a:rPr lang="en-US" dirty="0" smtClean="0"/>
              <a:t>All of the above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Overgrowths and hypertrophy:</a:t>
            </a:r>
          </a:p>
          <a:p>
            <a:pPr algn="just"/>
            <a:r>
              <a:rPr lang="en-IN" dirty="0" smtClean="0"/>
              <a:t>Many pathogens through their biochemical activity induce excessive growth of host tissues.</a:t>
            </a:r>
          </a:p>
          <a:p>
            <a:pPr algn="just"/>
            <a:r>
              <a:rPr lang="en-IN" dirty="0" smtClean="0"/>
              <a:t>This causes abnormal increase in size of affected organs</a:t>
            </a:r>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It is brought about by one or both of the two processes known as hyperplasia and hypertrophy.</a:t>
            </a:r>
          </a:p>
          <a:p>
            <a:pPr algn="just"/>
            <a:r>
              <a:rPr lang="en-IN" dirty="0" smtClean="0"/>
              <a:t>Hyperplasia is the abnormal increase in the size of a plant organ due to increase in number of cells of which the organ is composed.</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Plant pathogens induce reactions in the body of their host.</a:t>
            </a:r>
          </a:p>
          <a:p>
            <a:r>
              <a:rPr lang="en-IN" dirty="0" smtClean="0"/>
              <a:t>As a result certain abnormalities appear on the plant.</a:t>
            </a:r>
          </a:p>
          <a:p>
            <a:r>
              <a:rPr lang="en-IN" dirty="0" smtClean="0"/>
              <a:t>In addition the pathogen may itself become visible on the host surface .</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cell division  is increased and so the number of cells at a given location is much higher than normal</a:t>
            </a:r>
          </a:p>
          <a:p>
            <a:r>
              <a:rPr lang="en-IN" dirty="0" smtClean="0"/>
              <a:t>In hypertrophy the increased size of the organ is due to increase in the size of cells of a particular tissue.</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pathogen may dissolve intervening walls between adjacent cells or </a:t>
            </a:r>
            <a:r>
              <a:rPr lang="en-IN" dirty="0" err="1" smtClean="0"/>
              <a:t>biochemicals</a:t>
            </a:r>
            <a:r>
              <a:rPr lang="en-IN" dirty="0" smtClean="0"/>
              <a:t> RELEASED by it may cause the cell to increase in size.</a:t>
            </a:r>
          </a:p>
          <a:p>
            <a:r>
              <a:rPr lang="en-IN" dirty="0" smtClean="0"/>
              <a:t>The overgrowths and their effects are of different types such as galls, curl, pocket or bladder, hairy root , witches broom, </a:t>
            </a:r>
            <a:r>
              <a:rPr lang="en-IN" dirty="0" err="1" smtClean="0"/>
              <a:t>intumescence</a:t>
            </a:r>
            <a:r>
              <a:rPr lang="en-IN" dirty="0" smtClean="0"/>
              <a:t> etc</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Atrophy:</a:t>
            </a:r>
          </a:p>
          <a:p>
            <a:r>
              <a:rPr lang="en-IN" dirty="0" smtClean="0"/>
              <a:t>Or </a:t>
            </a:r>
            <a:r>
              <a:rPr lang="en-IN" dirty="0" err="1" smtClean="0"/>
              <a:t>hypoplasia</a:t>
            </a:r>
            <a:r>
              <a:rPr lang="en-IN" dirty="0" smtClean="0"/>
              <a:t> or</a:t>
            </a:r>
          </a:p>
          <a:p>
            <a:r>
              <a:rPr lang="en-IN" dirty="0" smtClean="0"/>
              <a:t>Dwarfing:</a:t>
            </a:r>
          </a:p>
          <a:p>
            <a:r>
              <a:rPr lang="en-IN" dirty="0" smtClean="0"/>
              <a:t>In many diseases one of the results is inhibition of growth resulting in stunting or dwarfing</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whole plant maybe dwarfed or only certain organs maybe affected</a:t>
            </a:r>
          </a:p>
          <a:p>
            <a:r>
              <a:rPr lang="en-IN" dirty="0" smtClean="0"/>
              <a:t>Sometimes hypertrophy and  atrophy  both are present in the same organ</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Necrosis:</a:t>
            </a:r>
          </a:p>
          <a:p>
            <a:r>
              <a:rPr lang="en-IN" dirty="0" smtClean="0"/>
              <a:t>Indicates the condition in which death of cells , tissues and organs has occurred as a result of parasitic activity.</a:t>
            </a:r>
          </a:p>
          <a:p>
            <a:r>
              <a:rPr lang="en-IN" dirty="0" smtClean="0"/>
              <a:t>Symptoms: spots, streaks, stripes, canker, blight, damping off, burn, scald or scorch and rot</a:t>
            </a: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Wilts:</a:t>
            </a:r>
          </a:p>
          <a:p>
            <a:r>
              <a:rPr lang="en-IN" dirty="0" smtClean="0"/>
              <a:t>Drying of the entire plant</a:t>
            </a:r>
          </a:p>
          <a:p>
            <a:r>
              <a:rPr lang="en-IN" dirty="0" smtClean="0"/>
              <a:t>Loose turgidity</a:t>
            </a:r>
          </a:p>
          <a:p>
            <a:r>
              <a:rPr lang="en-IN" dirty="0" smtClean="0"/>
              <a:t>Become flaccid and droop</a:t>
            </a: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Die back or wither tip:</a:t>
            </a:r>
          </a:p>
          <a:p>
            <a:r>
              <a:rPr lang="en-IN" dirty="0" smtClean="0"/>
              <a:t>Drying of plant organs </a:t>
            </a:r>
            <a:r>
              <a:rPr lang="en-IN" smtClean="0"/>
              <a:t>especially stem or branches </a:t>
            </a:r>
            <a:endParaRPr lang="en-IN"/>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Defence mechanism</a:t>
            </a:r>
            <a:endParaRPr lang="en-IN" dirty="0"/>
          </a:p>
        </p:txBody>
      </p:sp>
      <p:sp>
        <p:nvSpPr>
          <p:cNvPr id="3" name="Content Placeholder 2"/>
          <p:cNvSpPr>
            <a:spLocks noGrp="1"/>
          </p:cNvSpPr>
          <p:nvPr>
            <p:ph idx="1"/>
          </p:nvPr>
        </p:nvSpPr>
        <p:spPr/>
        <p:txBody>
          <a:bodyPr/>
          <a:lstStyle/>
          <a:p>
            <a:pPr algn="just"/>
            <a:r>
              <a:rPr lang="en-IN" dirty="0" smtClean="0"/>
              <a:t>Physiological or biochemical defence is more important and common than structural defence as methods for resisting invasion by plant pathogens</a:t>
            </a:r>
            <a:endParaRPr lang="en-IN"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By biochemical conditions and reactions the host inactivates the pathogen or its toxins or kills it before the infection spreads and the disease becomes serious</a:t>
            </a:r>
          </a:p>
          <a:p>
            <a:pPr algn="just"/>
            <a:endParaRPr lang="en-IN"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These biochemical mechanisms maybe present in the plant prior to attack.</a:t>
            </a:r>
          </a:p>
          <a:p>
            <a:r>
              <a:rPr lang="en-IN" dirty="0" smtClean="0"/>
              <a:t>But more commonly they develop in response to pathogenic activities(post </a:t>
            </a:r>
            <a:r>
              <a:rPr lang="en-IN" dirty="0" err="1" smtClean="0"/>
              <a:t>infectional</a:t>
            </a:r>
            <a:r>
              <a:rPr lang="en-IN" dirty="0" smtClean="0"/>
              <a:t> biochemical defence)</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The abnormalities , sign or the evidence of the disorder are known as symptoms of the. disease</a:t>
            </a:r>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 chemical compounds present in the plant or synthesised in response to infection have been classified.</a:t>
            </a:r>
          </a:p>
          <a:p>
            <a:r>
              <a:rPr lang="en-IN" dirty="0" smtClean="0"/>
              <a:t>The antifungal components can be classified into four groups:</a:t>
            </a:r>
            <a:r>
              <a:rPr lang="en-IN" dirty="0" smtClean="0">
                <a:sym typeface="Wingdings" pitchFamily="2" charset="2"/>
              </a:rPr>
              <a:t>  (according to </a:t>
            </a:r>
            <a:r>
              <a:rPr lang="en-IN" dirty="0" err="1" smtClean="0">
                <a:sym typeface="Wingdings" pitchFamily="2" charset="2"/>
              </a:rPr>
              <a:t>Ingham</a:t>
            </a:r>
            <a:r>
              <a:rPr lang="en-IN" dirty="0" smtClean="0">
                <a:sym typeface="Wingdings" pitchFamily="2" charset="2"/>
              </a:rPr>
              <a:t>)</a:t>
            </a:r>
            <a:r>
              <a:rPr lang="en-IN" dirty="0" smtClean="0"/>
              <a:t> </a:t>
            </a:r>
            <a:endParaRPr lang="en-IN"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514350" indent="-514350">
              <a:buFont typeface="+mj-lt"/>
              <a:buAutoNum type="arabicPeriod"/>
            </a:pPr>
            <a:r>
              <a:rPr lang="en-IN" dirty="0" err="1" smtClean="0"/>
              <a:t>Prohibitins</a:t>
            </a:r>
            <a:endParaRPr lang="en-IN" dirty="0" smtClean="0"/>
          </a:p>
          <a:p>
            <a:pPr marL="514350" indent="-514350">
              <a:buFont typeface="+mj-lt"/>
              <a:buAutoNum type="arabicPeriod"/>
            </a:pPr>
            <a:r>
              <a:rPr lang="en-IN" dirty="0" err="1" smtClean="0"/>
              <a:t>Inhibitins</a:t>
            </a:r>
            <a:endParaRPr lang="en-IN" dirty="0" smtClean="0"/>
          </a:p>
          <a:p>
            <a:pPr marL="514350" indent="-514350">
              <a:buFont typeface="+mj-lt"/>
              <a:buAutoNum type="arabicPeriod"/>
            </a:pPr>
            <a:r>
              <a:rPr lang="en-IN" dirty="0" smtClean="0"/>
              <a:t>Post </a:t>
            </a:r>
            <a:r>
              <a:rPr lang="en-IN" dirty="0" err="1" smtClean="0"/>
              <a:t>inhibitins</a:t>
            </a:r>
            <a:endParaRPr lang="en-IN" dirty="0" smtClean="0"/>
          </a:p>
          <a:p>
            <a:pPr marL="514350" indent="-514350">
              <a:buFont typeface="+mj-lt"/>
              <a:buAutoNum type="arabicPeriod"/>
            </a:pPr>
            <a:r>
              <a:rPr lang="en-IN" dirty="0" err="1" smtClean="0"/>
              <a:t>Phytoalexins</a:t>
            </a:r>
            <a:endParaRPr lang="en-IN"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err="1" smtClean="0"/>
              <a:t>Proinhibitins</a:t>
            </a:r>
            <a:r>
              <a:rPr lang="en-IN" dirty="0" smtClean="0"/>
              <a:t> and </a:t>
            </a:r>
            <a:r>
              <a:rPr lang="en-IN" dirty="0" err="1" smtClean="0"/>
              <a:t>inhibitins</a:t>
            </a:r>
            <a:r>
              <a:rPr lang="en-IN" dirty="0" smtClean="0"/>
              <a:t> are normal constituents of the plant involved in constitutive or semi constitutive defence materials.</a:t>
            </a:r>
            <a:endParaRPr lang="en-IN"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Post </a:t>
            </a:r>
            <a:r>
              <a:rPr lang="en-IN" dirty="0" err="1" smtClean="0"/>
              <a:t>inhibitins</a:t>
            </a:r>
            <a:r>
              <a:rPr lang="en-IN" dirty="0" smtClean="0"/>
              <a:t> are formed by minor alterations of pre existing compounds.</a:t>
            </a:r>
          </a:p>
          <a:p>
            <a:r>
              <a:rPr lang="en-IN" dirty="0" err="1" smtClean="0"/>
              <a:t>Phytoalexins</a:t>
            </a:r>
            <a:r>
              <a:rPr lang="en-IN" dirty="0" smtClean="0"/>
              <a:t> are post </a:t>
            </a:r>
            <a:r>
              <a:rPr lang="en-IN" dirty="0" err="1" smtClean="0"/>
              <a:t>infectionally</a:t>
            </a:r>
            <a:r>
              <a:rPr lang="en-IN" dirty="0" smtClean="0"/>
              <a:t> produced metabolites.</a:t>
            </a:r>
          </a:p>
          <a:p>
            <a:endParaRPr lang="en-IN"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Bell had called the compounds pre existing in the plant as constitutive antibiotics</a:t>
            </a:r>
          </a:p>
          <a:p>
            <a:r>
              <a:rPr lang="en-IN" dirty="0" smtClean="0"/>
              <a:t>Those formed in response to wounds as wound antibiotics</a:t>
            </a:r>
            <a:endParaRPr lang="en-IN"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IN" dirty="0"/>
          </a:p>
        </p:txBody>
      </p:sp>
      <p:sp>
        <p:nvSpPr>
          <p:cNvPr id="3" name="Content Placeholder 2"/>
          <p:cNvSpPr>
            <a:spLocks noGrp="1"/>
          </p:cNvSpPr>
          <p:nvPr>
            <p:ph idx="1"/>
          </p:nvPr>
        </p:nvSpPr>
        <p:spPr/>
        <p:txBody>
          <a:bodyPr/>
          <a:lstStyle/>
          <a:p>
            <a:pPr marL="514350" indent="-514350" algn="just">
              <a:buFont typeface="+mj-lt"/>
              <a:buAutoNum type="arabicPeriod"/>
            </a:pPr>
            <a:r>
              <a:rPr lang="en-IN" dirty="0" smtClean="0"/>
              <a:t>Antifungal and antimicrobial compounds released by the plant in the environment:</a:t>
            </a:r>
          </a:p>
          <a:p>
            <a:pPr marL="514350" indent="-514350" algn="just">
              <a:buNone/>
            </a:pPr>
            <a:r>
              <a:rPr lang="en-IN" dirty="0" smtClean="0"/>
              <a:t>      during the growth and accompanying activities of higher plants there is a continuous exchange of materials with the surrounding environment.</a:t>
            </a:r>
          </a:p>
          <a:p>
            <a:pPr marL="514350" indent="-514350">
              <a:buFont typeface="+mj-lt"/>
              <a:buAutoNum type="arabicPeriod"/>
            </a:pPr>
            <a:endParaRPr lang="en-IN"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Plants not only take in water and nutrients from soil and carbon </a:t>
            </a:r>
            <a:r>
              <a:rPr lang="en-US" dirty="0" err="1" smtClean="0"/>
              <a:t>di</a:t>
            </a:r>
            <a:r>
              <a:rPr lang="en-US" dirty="0" smtClean="0"/>
              <a:t> oxide and oxygen from the atmosphere but also liberate gases as well as organic substances from leaves and roots.</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These leaf and root exudates contain those </a:t>
            </a:r>
            <a:r>
              <a:rPr lang="en-IN" dirty="0" err="1" smtClean="0"/>
              <a:t>biochemicals</a:t>
            </a:r>
            <a:r>
              <a:rPr lang="en-IN" dirty="0" smtClean="0"/>
              <a:t> which are produced during metabolic processes of the plant cells such as amino acids, sugars, glycosides, organic acids, enzymes, alkaloids, nucleotides and </a:t>
            </a:r>
            <a:r>
              <a:rPr lang="en-IN" dirty="0" err="1" smtClean="0"/>
              <a:t>flavanones</a:t>
            </a:r>
            <a:r>
              <a:rPr lang="en-IN" dirty="0" smtClean="0"/>
              <a:t>, inorganic acids,  and also certain growth factors and toxic materials</a:t>
            </a:r>
            <a:endParaRPr lang="en-IN"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They have a profound effect on the nature of the environment including the </a:t>
            </a:r>
            <a:r>
              <a:rPr lang="en-IN" dirty="0" err="1" smtClean="0"/>
              <a:t>phyllosphere</a:t>
            </a:r>
            <a:r>
              <a:rPr lang="en-IN" dirty="0" smtClean="0"/>
              <a:t> and the </a:t>
            </a:r>
            <a:r>
              <a:rPr lang="en-IN" dirty="0" err="1" smtClean="0"/>
              <a:t>rhizosphere</a:t>
            </a:r>
            <a:r>
              <a:rPr lang="en-IN" dirty="0" smtClean="0"/>
              <a:t> </a:t>
            </a:r>
            <a:r>
              <a:rPr lang="en-IN" dirty="0" err="1" smtClean="0"/>
              <a:t>microflora</a:t>
            </a:r>
            <a:r>
              <a:rPr lang="en-IN" dirty="0" smtClean="0"/>
              <a:t> and fauna.</a:t>
            </a:r>
          </a:p>
          <a:p>
            <a:r>
              <a:rPr lang="en-IN" dirty="0" smtClean="0"/>
              <a:t>These substances may accumulate in minute drops on leaf surfaces or diffuse in the moisture of the environment around leaves and roots.</a:t>
            </a:r>
            <a:endParaRPr lang="en-IN"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A number of inhibitory substances are also included in the exudates.</a:t>
            </a:r>
          </a:p>
          <a:p>
            <a:r>
              <a:rPr lang="en-IN" dirty="0" smtClean="0"/>
              <a:t>They directly affect microorganisms or encourage certain groups to dominate the environment and function as antagonists of the pathogen</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smtClean="0"/>
              <a:t>Mildew:</a:t>
            </a:r>
          </a:p>
          <a:p>
            <a:r>
              <a:rPr lang="en-IN" dirty="0" smtClean="0"/>
              <a:t>Pathogen is seen as white, grey ,brownish or purplish growth on the host surface.</a:t>
            </a:r>
          </a:p>
          <a:p>
            <a:r>
              <a:rPr lang="en-IN" dirty="0" smtClean="0"/>
              <a:t>In downy mildews the superficial growth is a tangled cottony or downy growth while in powdery mildews enormous numbers of spores are formed on superficial growth of the fungus giving the host surface a dusty or powdery appearance.</a:t>
            </a:r>
          </a:p>
          <a:p>
            <a:endParaRPr lang="en-IN"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Tomato leaves- excrete chemicals that provide resistance to attack of Botrytis </a:t>
            </a:r>
            <a:r>
              <a:rPr lang="en-IN" dirty="0" err="1" smtClean="0"/>
              <a:t>cinerea</a:t>
            </a:r>
            <a:r>
              <a:rPr lang="en-IN" dirty="0" smtClean="0"/>
              <a:t>.</a:t>
            </a:r>
          </a:p>
          <a:p>
            <a:r>
              <a:rPr lang="en-IN" dirty="0" smtClean="0"/>
              <a:t>Cowpea leaves resistant to </a:t>
            </a:r>
            <a:r>
              <a:rPr lang="en-IN" dirty="0" err="1" smtClean="0"/>
              <a:t>Cercospora</a:t>
            </a:r>
            <a:r>
              <a:rPr lang="en-IN" dirty="0" smtClean="0"/>
              <a:t> leaf spot -toxic substances that inhibit germination of conidia.</a:t>
            </a:r>
          </a:p>
          <a:p>
            <a:endParaRPr lang="en-IN"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In leaf spot of </a:t>
            </a:r>
            <a:r>
              <a:rPr lang="en-IN" dirty="0" err="1" smtClean="0"/>
              <a:t>sugarbeet</a:t>
            </a:r>
            <a:r>
              <a:rPr lang="en-IN" dirty="0" smtClean="0"/>
              <a:t> ( </a:t>
            </a:r>
            <a:r>
              <a:rPr lang="en-IN" dirty="0" err="1" smtClean="0"/>
              <a:t>Cercospora</a:t>
            </a:r>
            <a:r>
              <a:rPr lang="en-IN" dirty="0" smtClean="0"/>
              <a:t> </a:t>
            </a:r>
            <a:r>
              <a:rPr lang="en-IN" dirty="0" err="1" smtClean="0"/>
              <a:t>beticola</a:t>
            </a:r>
            <a:r>
              <a:rPr lang="en-IN" dirty="0" smtClean="0"/>
              <a:t>) low incidence of local lesions on the leaves of a resistant variety has been </a:t>
            </a:r>
            <a:r>
              <a:rPr lang="en-IN" dirty="0" err="1" smtClean="0"/>
              <a:t>corelated</a:t>
            </a:r>
            <a:r>
              <a:rPr lang="en-IN" dirty="0" smtClean="0"/>
              <a:t> with the presence of a diffusible inhibitor from healthy leaves</a:t>
            </a:r>
            <a:endParaRPr lang="en-IN"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Spore germination of the fungus inhibited by resistant leaves, their water washings and dew deposited on such leaves.</a:t>
            </a:r>
          </a:p>
          <a:p>
            <a:endParaRPr lang="en-IN"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Certain powdery mildew resistant varieties of apple exude toxic waxes on leaf surfaces which prevent germination of conidia of </a:t>
            </a:r>
            <a:r>
              <a:rPr lang="en-IN" dirty="0" err="1" smtClean="0"/>
              <a:t>Podosphaera</a:t>
            </a:r>
            <a:r>
              <a:rPr lang="en-IN" dirty="0" smtClean="0"/>
              <a:t> </a:t>
            </a:r>
            <a:r>
              <a:rPr lang="en-IN" dirty="0" err="1" smtClean="0"/>
              <a:t>leucotricha</a:t>
            </a:r>
            <a:endParaRPr lang="en-IN" dirty="0" smtClean="0"/>
          </a:p>
          <a:p>
            <a:r>
              <a:rPr lang="en-IN" dirty="0" smtClean="0"/>
              <a:t>Apple varieties producing low amounts of this wax are usually susceptible to powdery mildews.</a:t>
            </a:r>
            <a:endParaRPr lang="en-IN"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pPr algn="just"/>
            <a:r>
              <a:rPr lang="en-IN" dirty="0" smtClean="0"/>
              <a:t>Epidermal excretions play an important role in establishing infection of </a:t>
            </a:r>
            <a:r>
              <a:rPr lang="en-IN" i="1" dirty="0" err="1" smtClean="0"/>
              <a:t>Plasmopara</a:t>
            </a:r>
            <a:r>
              <a:rPr lang="en-IN" i="1" dirty="0" smtClean="0"/>
              <a:t> </a:t>
            </a:r>
            <a:r>
              <a:rPr lang="en-IN" i="1" dirty="0" err="1" smtClean="0"/>
              <a:t>viticola</a:t>
            </a:r>
            <a:r>
              <a:rPr lang="en-IN" dirty="0" smtClean="0"/>
              <a:t>.</a:t>
            </a:r>
          </a:p>
          <a:p>
            <a:pPr algn="just"/>
            <a:r>
              <a:rPr lang="en-IN" dirty="0" smtClean="0"/>
              <a:t>Red scales of onion contain </a:t>
            </a:r>
            <a:r>
              <a:rPr lang="en-IN" dirty="0" err="1" smtClean="0"/>
              <a:t>protocatechuic</a:t>
            </a:r>
            <a:r>
              <a:rPr lang="en-IN" dirty="0" smtClean="0"/>
              <a:t> acid and </a:t>
            </a:r>
            <a:r>
              <a:rPr lang="en-IN" dirty="0" err="1" smtClean="0"/>
              <a:t>catechol</a:t>
            </a:r>
            <a:r>
              <a:rPr lang="en-IN" dirty="0" smtClean="0"/>
              <a:t> which may exude in drops and impart resistance to attack of </a:t>
            </a:r>
            <a:r>
              <a:rPr lang="en-IN" i="1" dirty="0" err="1" smtClean="0"/>
              <a:t>Colletotrichum</a:t>
            </a:r>
            <a:r>
              <a:rPr lang="en-IN" i="1" dirty="0" smtClean="0"/>
              <a:t> </a:t>
            </a:r>
            <a:r>
              <a:rPr lang="en-IN" i="1" dirty="0" err="1" smtClean="0"/>
              <a:t>circinans</a:t>
            </a:r>
            <a:endParaRPr lang="en-IN" i="1"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These </a:t>
            </a:r>
            <a:r>
              <a:rPr lang="en-IN" dirty="0" err="1" smtClean="0"/>
              <a:t>phenolic</a:t>
            </a:r>
            <a:r>
              <a:rPr lang="en-IN" dirty="0" smtClean="0"/>
              <a:t> substances inhibit spore germination of the fungus</a:t>
            </a:r>
          </a:p>
          <a:p>
            <a:pPr algn="just"/>
            <a:r>
              <a:rPr lang="en-IN" dirty="0" smtClean="0"/>
              <a:t>Wrinkled seeded varieties of pea are susceptible to seed and root rot because the seeds exude very high quantities of sugars which encourage the growth of </a:t>
            </a:r>
            <a:r>
              <a:rPr lang="en-IN" dirty="0" err="1" smtClean="0"/>
              <a:t>pythium</a:t>
            </a:r>
            <a:endParaRPr lang="en-IN"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Indirectly the exudates may suppress the growth of pathogens by encouraging other microorganisms to grow and compete with the pathogen or produce antibiotics</a:t>
            </a:r>
            <a:endParaRPr lang="en-IN"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Root exudates sometimes contain substances that are directly toxic to a pathogen</a:t>
            </a:r>
          </a:p>
          <a:p>
            <a:r>
              <a:rPr lang="en-IN" dirty="0" smtClean="0"/>
              <a:t>Certain varieties of linseed resist wilt caused by F </a:t>
            </a:r>
            <a:r>
              <a:rPr lang="en-IN" dirty="0" err="1" smtClean="0"/>
              <a:t>oxysporum</a:t>
            </a:r>
            <a:r>
              <a:rPr lang="en-IN" dirty="0" smtClean="0"/>
              <a:t> f. sp. </a:t>
            </a:r>
            <a:r>
              <a:rPr lang="en-IN" dirty="0" err="1" smtClean="0"/>
              <a:t>Lini</a:t>
            </a:r>
            <a:r>
              <a:rPr lang="en-IN" dirty="0" smtClean="0"/>
              <a:t> through the presence of </a:t>
            </a:r>
            <a:r>
              <a:rPr lang="en-IN" dirty="0" err="1" smtClean="0"/>
              <a:t>hydrocyanides</a:t>
            </a:r>
            <a:r>
              <a:rPr lang="en-IN" dirty="0" smtClean="0"/>
              <a:t> in their root exudates.</a:t>
            </a:r>
          </a:p>
          <a:p>
            <a:r>
              <a:rPr lang="en-IN" dirty="0" smtClean="0"/>
              <a:t>Extremely toxic to the wilt pathogen </a:t>
            </a:r>
          </a:p>
          <a:p>
            <a:r>
              <a:rPr lang="en-IN" dirty="0" smtClean="0"/>
              <a:t>Reduces its infectivity around the roots</a:t>
            </a:r>
            <a:endParaRPr lang="en-IN"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It is present in the roots also and imparts resistance.</a:t>
            </a:r>
          </a:p>
          <a:p>
            <a:r>
              <a:rPr lang="en-IN" dirty="0" smtClean="0"/>
              <a:t>Does not affect the development of </a:t>
            </a:r>
            <a:r>
              <a:rPr lang="en-IN" dirty="0" err="1" smtClean="0"/>
              <a:t>trichoderma</a:t>
            </a:r>
            <a:r>
              <a:rPr lang="en-IN" dirty="0" smtClean="0"/>
              <a:t> </a:t>
            </a:r>
            <a:r>
              <a:rPr lang="en-IN" dirty="0" err="1" smtClean="0"/>
              <a:t>spp</a:t>
            </a:r>
            <a:endParaRPr lang="en-IN"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Marigold –used in biological control of nematodes</a:t>
            </a:r>
          </a:p>
          <a:p>
            <a:r>
              <a:rPr lang="en-IN" dirty="0" smtClean="0"/>
              <a:t>Presence of </a:t>
            </a:r>
            <a:r>
              <a:rPr lang="en-IN" dirty="0" err="1" smtClean="0"/>
              <a:t>polyenes</a:t>
            </a:r>
            <a:r>
              <a:rPr lang="en-IN" dirty="0" smtClean="0"/>
              <a:t>, </a:t>
            </a:r>
            <a:r>
              <a:rPr lang="en-IN" dirty="0" err="1" smtClean="0"/>
              <a:t>terthienyl</a:t>
            </a:r>
            <a:r>
              <a:rPr lang="en-IN" dirty="0" smtClean="0"/>
              <a:t> and derivatives of </a:t>
            </a:r>
            <a:r>
              <a:rPr lang="en-IN" dirty="0" err="1" smtClean="0"/>
              <a:t>biethienyl</a:t>
            </a:r>
            <a:r>
              <a:rPr lang="en-IN" dirty="0" smtClean="0"/>
              <a:t> in the root and root exudates</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Black minute fruiting bodies may also develop in the powdery mass</a:t>
            </a:r>
            <a:endParaRPr lang="en-IN"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Asparagus </a:t>
            </a:r>
            <a:r>
              <a:rPr lang="en-IN" dirty="0" err="1" smtClean="0"/>
              <a:t>officinalis</a:t>
            </a:r>
            <a:r>
              <a:rPr lang="en-IN" dirty="0" smtClean="0"/>
              <a:t>-toxic material against nematode </a:t>
            </a:r>
            <a:r>
              <a:rPr lang="en-IN" dirty="0" err="1" smtClean="0"/>
              <a:t>trichodorus</a:t>
            </a:r>
            <a:r>
              <a:rPr lang="en-IN" dirty="0" smtClean="0"/>
              <a:t> </a:t>
            </a:r>
            <a:r>
              <a:rPr lang="en-IN" dirty="0" err="1" smtClean="0"/>
              <a:t>christiei</a:t>
            </a:r>
            <a:endParaRPr lang="en-IN" dirty="0" smtClean="0"/>
          </a:p>
          <a:p>
            <a:r>
              <a:rPr lang="en-IN" dirty="0" smtClean="0"/>
              <a:t>Cucurbits(bitter cucumber)- </a:t>
            </a:r>
            <a:r>
              <a:rPr lang="en-IN" dirty="0" err="1" smtClean="0"/>
              <a:t>cucurbitacin</a:t>
            </a:r>
            <a:r>
              <a:rPr lang="en-IN" dirty="0" smtClean="0"/>
              <a:t>=nematode </a:t>
            </a:r>
          </a:p>
          <a:p>
            <a:endParaRPr lang="en-IN"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Inhibitors or antimicrobials present in the plant cell</a:t>
            </a:r>
            <a:endParaRPr lang="en-IN" dirty="0"/>
          </a:p>
        </p:txBody>
      </p:sp>
      <p:sp>
        <p:nvSpPr>
          <p:cNvPr id="5" name="Content Placeholder 4"/>
          <p:cNvSpPr>
            <a:spLocks noGrp="1"/>
          </p:cNvSpPr>
          <p:nvPr>
            <p:ph idx="1"/>
          </p:nvPr>
        </p:nvSpPr>
        <p:spPr/>
        <p:txBody>
          <a:bodyPr/>
          <a:lstStyle/>
          <a:p>
            <a:pPr algn="just"/>
            <a:r>
              <a:rPr lang="en-IN" dirty="0" smtClean="0"/>
              <a:t>Plants produce thousands of naturally synthesised compounds many of which are unique to specific taxonomic groups and are toxic to animals including insects and to microorganisms</a:t>
            </a:r>
            <a:endParaRPr lang="en-IN"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These compounds maybe completely synthesised and stored in vacuoles, </a:t>
            </a:r>
            <a:r>
              <a:rPr lang="en-IN" dirty="0" err="1" smtClean="0"/>
              <a:t>lysigenous</a:t>
            </a:r>
            <a:r>
              <a:rPr lang="en-IN" dirty="0" smtClean="0"/>
              <a:t> glands, ducts, heartwood and </a:t>
            </a:r>
            <a:r>
              <a:rPr lang="en-IN" dirty="0" err="1" smtClean="0"/>
              <a:t>periderm</a:t>
            </a:r>
            <a:r>
              <a:rPr lang="en-IN" dirty="0" smtClean="0"/>
              <a:t>.</a:t>
            </a:r>
          </a:p>
          <a:p>
            <a:pPr algn="just"/>
            <a:r>
              <a:rPr lang="en-IN" dirty="0" smtClean="0"/>
              <a:t>Less toxic precursors maybe stored in vacuoles with the final antibiotic being formed by the action of </a:t>
            </a:r>
            <a:r>
              <a:rPr lang="en-IN" dirty="0" err="1" smtClean="0"/>
              <a:t>hydrolases</a:t>
            </a:r>
            <a:r>
              <a:rPr lang="en-IN" dirty="0" smtClean="0"/>
              <a:t> and </a:t>
            </a:r>
            <a:r>
              <a:rPr lang="en-IN" dirty="0" err="1" smtClean="0"/>
              <a:t>oxidases</a:t>
            </a:r>
            <a:r>
              <a:rPr lang="en-IN" dirty="0" smtClean="0"/>
              <a:t> located in other parts of the cells</a:t>
            </a:r>
          </a:p>
          <a:p>
            <a:pPr algn="just"/>
            <a:endParaRPr lang="en-IN"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Antimicrobial  substances pre-existing in the plant cells include unsaturated lactones, cyanigenic glycosides , sulphur containing compounds, phenols and </a:t>
            </a:r>
            <a:r>
              <a:rPr lang="en-IN" dirty="0" err="1" smtClean="0"/>
              <a:t>phenolic</a:t>
            </a:r>
            <a:r>
              <a:rPr lang="en-IN" dirty="0" smtClean="0"/>
              <a:t> glycosides and </a:t>
            </a:r>
            <a:r>
              <a:rPr lang="en-IN" dirty="0" err="1" smtClean="0"/>
              <a:t>saponins</a:t>
            </a:r>
            <a:endParaRPr lang="en-IN"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Mechanical or pathogenic injury to the tissue brings these glycosides in contact with separately stored enzymes</a:t>
            </a:r>
          </a:p>
          <a:p>
            <a:r>
              <a:rPr lang="en-IN" dirty="0" smtClean="0"/>
              <a:t>Action of hydrolysing enzymes on </a:t>
            </a:r>
            <a:r>
              <a:rPr lang="en-IN" dirty="0" err="1" smtClean="0"/>
              <a:t>cyanogenic</a:t>
            </a:r>
            <a:r>
              <a:rPr lang="en-IN" dirty="0" smtClean="0"/>
              <a:t> glycosides instantly </a:t>
            </a:r>
            <a:r>
              <a:rPr lang="en-IN" smtClean="0"/>
              <a:t>release HCN extremely </a:t>
            </a:r>
            <a:r>
              <a:rPr lang="en-IN" dirty="0" smtClean="0"/>
              <a:t>toxic</a:t>
            </a:r>
            <a:endParaRPr lang="en-IN"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In many diseases these pre existing toxic substances in the cells form the basis of immunity or resistance.</a:t>
            </a:r>
          </a:p>
          <a:p>
            <a:pPr algn="just"/>
            <a:endParaRPr lang="en-US" dirty="0" smtClean="0"/>
          </a:p>
          <a:p>
            <a:pPr algn="just">
              <a:buNone/>
            </a:pP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When tissues are crushed or damaged the glycoside is acted upon by the enzyme </a:t>
            </a:r>
            <a:r>
              <a:rPr lang="en-US" dirty="0" err="1" smtClean="0"/>
              <a:t>myrosinase</a:t>
            </a:r>
            <a:r>
              <a:rPr lang="en-US" dirty="0" smtClean="0"/>
              <a:t>.</a:t>
            </a:r>
          </a:p>
          <a:p>
            <a:pPr algn="just"/>
            <a:r>
              <a:rPr lang="en-US" dirty="0" smtClean="0"/>
              <a:t>This produces </a:t>
            </a:r>
            <a:r>
              <a:rPr lang="en-US" dirty="0" err="1" smtClean="0"/>
              <a:t>isothiocyanate</a:t>
            </a:r>
            <a:endParaRPr lang="en-US" dirty="0" smtClean="0"/>
          </a:p>
          <a:p>
            <a:pPr algn="just"/>
            <a:r>
              <a:rPr lang="en-US" dirty="0" smtClean="0"/>
              <a:t>In some plants action of </a:t>
            </a:r>
            <a:r>
              <a:rPr lang="en-US" dirty="0" err="1" smtClean="0"/>
              <a:t>isomerase</a:t>
            </a:r>
            <a:r>
              <a:rPr lang="en-US" dirty="0" smtClean="0"/>
              <a:t> converts this compound to </a:t>
            </a:r>
            <a:r>
              <a:rPr lang="en-US" dirty="0" err="1" smtClean="0"/>
              <a:t>thiocyanate</a:t>
            </a:r>
            <a:r>
              <a:rPr lang="en-US" dirty="0" smtClean="0"/>
              <a:t>.</a:t>
            </a:r>
          </a:p>
          <a:p>
            <a:pPr algn="just"/>
            <a:r>
              <a:rPr lang="en-US" dirty="0" smtClean="0"/>
              <a:t>Antibacterial, </a:t>
            </a:r>
            <a:r>
              <a:rPr lang="en-US" dirty="0" err="1" smtClean="0"/>
              <a:t>antifungal,antinemic</a:t>
            </a:r>
            <a:r>
              <a:rPr lang="en-US" dirty="0" smtClean="0"/>
              <a:t> –mustard oil</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Allyl</a:t>
            </a:r>
            <a:r>
              <a:rPr lang="en-US" dirty="0" smtClean="0"/>
              <a:t> </a:t>
            </a:r>
            <a:r>
              <a:rPr lang="en-US" dirty="0" err="1" smtClean="0"/>
              <a:t>sulphonide</a:t>
            </a:r>
            <a:r>
              <a:rPr lang="en-US" dirty="0" smtClean="0"/>
              <a:t>-onions, garlic</a:t>
            </a:r>
          </a:p>
          <a:p>
            <a:r>
              <a:rPr lang="en-US" dirty="0" err="1" smtClean="0"/>
              <a:t>Glucosinolates</a:t>
            </a:r>
            <a:r>
              <a:rPr lang="en-US" dirty="0" smtClean="0"/>
              <a:t>-cabbage</a:t>
            </a:r>
          </a:p>
          <a:p>
            <a:r>
              <a:rPr lang="en-US" dirty="0" err="1" smtClean="0"/>
              <a:t>Cyanogenic</a:t>
            </a:r>
            <a:r>
              <a:rPr lang="en-US" dirty="0" smtClean="0"/>
              <a:t> </a:t>
            </a:r>
            <a:r>
              <a:rPr lang="en-US" dirty="0" err="1" smtClean="0"/>
              <a:t>glucosides-sorghum,lima</a:t>
            </a:r>
            <a:r>
              <a:rPr lang="en-US" dirty="0" smtClean="0"/>
              <a:t> bean, peach</a:t>
            </a:r>
          </a:p>
          <a:p>
            <a:r>
              <a:rPr lang="en-US" dirty="0" smtClean="0"/>
              <a:t>Para hydroquinone </a:t>
            </a:r>
            <a:r>
              <a:rPr lang="en-US" dirty="0" err="1" smtClean="0"/>
              <a:t>glucosides</a:t>
            </a:r>
            <a:r>
              <a:rPr lang="en-US" dirty="0" smtClean="0"/>
              <a:t>- pear and walnut</a:t>
            </a:r>
          </a:p>
          <a:p>
            <a:r>
              <a:rPr lang="en-US" dirty="0" err="1" smtClean="0"/>
              <a:t>Benzoxazines</a:t>
            </a:r>
            <a:r>
              <a:rPr lang="en-US" dirty="0" smtClean="0"/>
              <a:t>-maize, </a:t>
            </a:r>
            <a:r>
              <a:rPr lang="en-US" dirty="0" err="1" smtClean="0"/>
              <a:t>wheat,rye</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err="1" smtClean="0"/>
              <a:t>Aq</a:t>
            </a:r>
            <a:r>
              <a:rPr lang="en-US" dirty="0" smtClean="0"/>
              <a:t> extracts of plant parts –germicidal garlic seed –loose smut infected wheat</a:t>
            </a:r>
          </a:p>
          <a:p>
            <a:r>
              <a:rPr lang="en-US" dirty="0" smtClean="0"/>
              <a:t>Onion, garlic bulb extracts, ginger , leaves of </a:t>
            </a:r>
            <a:r>
              <a:rPr lang="en-US" dirty="0" err="1" smtClean="0"/>
              <a:t>parthenium,calatropis</a:t>
            </a:r>
            <a:r>
              <a:rPr lang="en-US" dirty="0" smtClean="0"/>
              <a:t>, </a:t>
            </a:r>
            <a:r>
              <a:rPr lang="en-US" dirty="0" err="1" smtClean="0"/>
              <a:t>margosa</a:t>
            </a:r>
            <a:r>
              <a:rPr lang="en-US" dirty="0" smtClean="0"/>
              <a:t>- </a:t>
            </a:r>
            <a:r>
              <a:rPr lang="en-US" dirty="0" err="1" smtClean="0"/>
              <a:t>Macrophomina</a:t>
            </a:r>
            <a:r>
              <a:rPr lang="en-US" dirty="0" smtClean="0"/>
              <a:t>, </a:t>
            </a:r>
            <a:r>
              <a:rPr lang="en-US" dirty="0" err="1" smtClean="0"/>
              <a:t>Erysiphe</a:t>
            </a:r>
            <a:endParaRPr lang="en-US" dirty="0" smtClean="0"/>
          </a:p>
          <a:p>
            <a:r>
              <a:rPr lang="en-US" dirty="0" smtClean="0"/>
              <a:t>Rhizomes of ginger-pea powdery mildew</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Aq</a:t>
            </a:r>
            <a:r>
              <a:rPr lang="en-US" dirty="0" smtClean="0"/>
              <a:t> extracts of some plants have antiviral properties</a:t>
            </a:r>
          </a:p>
          <a:p>
            <a:r>
              <a:rPr lang="en-US" dirty="0" err="1" smtClean="0"/>
              <a:t>Phenolic</a:t>
            </a:r>
            <a:r>
              <a:rPr lang="en-US" dirty="0" smtClean="0"/>
              <a:t> compounds like simple </a:t>
            </a:r>
            <a:r>
              <a:rPr lang="en-US" dirty="0" err="1" smtClean="0"/>
              <a:t>phenols,coumarines,flavonoids</a:t>
            </a:r>
            <a:r>
              <a:rPr lang="en-US" dirty="0" smtClean="0"/>
              <a:t>.</a:t>
            </a:r>
          </a:p>
          <a:p>
            <a:r>
              <a:rPr lang="en-US" dirty="0" smtClean="0"/>
              <a:t> Complex phenols such as tannins</a:t>
            </a:r>
          </a:p>
          <a:p>
            <a:r>
              <a:rPr lang="en-US" dirty="0" smtClean="0"/>
              <a:t>Many present in intact tissues </a:t>
            </a:r>
          </a:p>
          <a:p>
            <a:r>
              <a:rPr lang="en-US" dirty="0" smtClean="0"/>
              <a:t>Are released upon enzymatic action by beta </a:t>
            </a:r>
            <a:r>
              <a:rPr lang="en-US" dirty="0" err="1" smtClean="0"/>
              <a:t>glycosidases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Rusts:</a:t>
            </a:r>
          </a:p>
          <a:p>
            <a:r>
              <a:rPr lang="en-IN" dirty="0" smtClean="0"/>
              <a:t>Diseases with rusty symptoms</a:t>
            </a:r>
          </a:p>
          <a:p>
            <a:r>
              <a:rPr lang="en-IN" dirty="0" smtClean="0"/>
              <a:t>They appear as relatively small pustules of spores usually breaking through the host epidermis.</a:t>
            </a:r>
          </a:p>
          <a:p>
            <a:r>
              <a:rPr lang="en-IN" dirty="0" smtClean="0"/>
              <a:t>Pustule maybe either dusty or compact . </a:t>
            </a:r>
          </a:p>
          <a:p>
            <a:r>
              <a:rPr lang="en-IN" dirty="0" smtClean="0"/>
              <a:t>Red,brown,yellow or black in colour.</a:t>
            </a:r>
            <a:endParaRPr lang="en-IN"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err="1" smtClean="0"/>
              <a:t>Eg</a:t>
            </a:r>
            <a:r>
              <a:rPr lang="en-US" dirty="0" smtClean="0"/>
              <a:t> </a:t>
            </a:r>
            <a:r>
              <a:rPr lang="en-US" dirty="0" err="1" smtClean="0"/>
              <a:t>catechol</a:t>
            </a:r>
            <a:r>
              <a:rPr lang="en-US" dirty="0" smtClean="0"/>
              <a:t> – onion smudge</a:t>
            </a:r>
          </a:p>
          <a:p>
            <a:r>
              <a:rPr lang="en-US" dirty="0" err="1" smtClean="0"/>
              <a:t>Pyrocatechol</a:t>
            </a:r>
            <a:r>
              <a:rPr lang="en-US" dirty="0" smtClean="0"/>
              <a:t>- roots of </a:t>
            </a:r>
            <a:r>
              <a:rPr lang="en-US" dirty="0" err="1" smtClean="0"/>
              <a:t>Eragrostis</a:t>
            </a:r>
            <a:r>
              <a:rPr lang="en-US" dirty="0" smtClean="0"/>
              <a:t> </a:t>
            </a:r>
            <a:r>
              <a:rPr lang="en-US" dirty="0" err="1" smtClean="0"/>
              <a:t>curvula</a:t>
            </a:r>
            <a:r>
              <a:rPr lang="en-US" dirty="0" smtClean="0"/>
              <a:t>-root knot nematodes</a:t>
            </a:r>
          </a:p>
          <a:p>
            <a:r>
              <a:rPr lang="en-US" dirty="0" smtClean="0"/>
              <a:t>Scab of potato-resistant varieties contain </a:t>
            </a:r>
            <a:r>
              <a:rPr lang="en-US" dirty="0" err="1" smtClean="0"/>
              <a:t>chlorogenic</a:t>
            </a:r>
            <a:r>
              <a:rPr lang="en-US" dirty="0" smtClean="0"/>
              <a:t> acid </a:t>
            </a:r>
          </a:p>
          <a:p>
            <a:r>
              <a:rPr lang="en-US" dirty="0" smtClean="0"/>
              <a:t>Phenol has toxicity to the bacterium</a:t>
            </a:r>
          </a:p>
          <a:p>
            <a:r>
              <a:rPr lang="en-US" dirty="0" smtClean="0"/>
              <a:t>Resistance to root knot nematodes in tomato has also been ascribed to </a:t>
            </a:r>
            <a:r>
              <a:rPr lang="en-US" dirty="0" err="1" smtClean="0"/>
              <a:t>chlorogenic</a:t>
            </a:r>
            <a:r>
              <a:rPr lang="en-US" dirty="0" smtClean="0"/>
              <a:t> acid </a:t>
            </a:r>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Some varieties of potato has this acid-resistant to </a:t>
            </a:r>
            <a:r>
              <a:rPr lang="en-US" dirty="0" err="1" smtClean="0"/>
              <a:t>verticillium</a:t>
            </a:r>
            <a:r>
              <a:rPr lang="en-US" dirty="0" smtClean="0"/>
              <a:t> wilt (V </a:t>
            </a:r>
            <a:r>
              <a:rPr lang="en-US" dirty="0" err="1" smtClean="0"/>
              <a:t>albo-atrum</a:t>
            </a:r>
            <a:r>
              <a:rPr lang="en-US" dirty="0" smtClean="0"/>
              <a:t>)</a:t>
            </a:r>
          </a:p>
          <a:p>
            <a:r>
              <a:rPr lang="en-US" dirty="0" err="1" smtClean="0"/>
              <a:t>Saponins</a:t>
            </a:r>
            <a:r>
              <a:rPr lang="en-US" dirty="0" smtClean="0"/>
              <a:t> are glycosides</a:t>
            </a:r>
          </a:p>
          <a:p>
            <a:r>
              <a:rPr lang="en-US" dirty="0" smtClean="0"/>
              <a:t>Widely present in plants</a:t>
            </a:r>
          </a:p>
          <a:p>
            <a:r>
              <a:rPr lang="en-US" dirty="0" smtClean="0"/>
              <a:t>Important for disease resistance</a:t>
            </a:r>
          </a:p>
          <a:p>
            <a:r>
              <a:rPr lang="en-US" dirty="0" smtClean="0"/>
              <a:t>These antimicrobial compounds include </a:t>
            </a:r>
            <a:r>
              <a:rPr lang="en-US" dirty="0" err="1" smtClean="0"/>
              <a:t>avenacins</a:t>
            </a:r>
            <a:r>
              <a:rPr lang="en-US" dirty="0" smtClean="0"/>
              <a:t>, a </a:t>
            </a:r>
            <a:r>
              <a:rPr lang="en-US" dirty="0" err="1" smtClean="0"/>
              <a:t>triterpene</a:t>
            </a:r>
            <a:r>
              <a:rPr lang="en-US" dirty="0" smtClean="0"/>
              <a:t>  present in roots of oats, </a:t>
            </a:r>
            <a:r>
              <a:rPr lang="en-US" dirty="0" err="1" smtClean="0"/>
              <a:t>solanin</a:t>
            </a:r>
            <a:r>
              <a:rPr lang="en-US" dirty="0" smtClean="0"/>
              <a:t> ,</a:t>
            </a:r>
            <a:r>
              <a:rPr lang="en-US" dirty="0" err="1" smtClean="0"/>
              <a:t>tomatin,chaconin</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They adversely affect only those cells that contain sterols in their membrane system</a:t>
            </a:r>
          </a:p>
          <a:p>
            <a:r>
              <a:rPr lang="en-US" dirty="0" err="1" smtClean="0"/>
              <a:t>Saponins</a:t>
            </a:r>
            <a:r>
              <a:rPr lang="en-US" dirty="0" smtClean="0"/>
              <a:t> react with cell membrane sterols to form insoluble complexes</a:t>
            </a:r>
          </a:p>
          <a:p>
            <a:r>
              <a:rPr lang="en-US" dirty="0" smtClean="0"/>
              <a:t>In this process pores develop in the cell membrane through which there is leakage of electrolytes and nutrients </a:t>
            </a:r>
          </a:p>
          <a:p>
            <a:r>
              <a:rPr lang="en-US" dirty="0" smtClean="0"/>
              <a:t>Ultimately the cell dies</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Change in the cell wall permeability is irreversible</a:t>
            </a:r>
          </a:p>
          <a:p>
            <a:r>
              <a:rPr lang="en-US" dirty="0" err="1" smtClean="0"/>
              <a:t>Saponins</a:t>
            </a:r>
            <a:r>
              <a:rPr lang="en-US" dirty="0" smtClean="0"/>
              <a:t> such as </a:t>
            </a:r>
            <a:r>
              <a:rPr lang="en-US" dirty="0" err="1" smtClean="0"/>
              <a:t>tomatin</a:t>
            </a:r>
            <a:r>
              <a:rPr lang="en-US" dirty="0" smtClean="0"/>
              <a:t> and </a:t>
            </a:r>
            <a:r>
              <a:rPr lang="en-US" dirty="0" err="1" smtClean="0"/>
              <a:t>solanin</a:t>
            </a:r>
            <a:r>
              <a:rPr lang="en-US" dirty="0" smtClean="0"/>
              <a:t> are highly antifungal</a:t>
            </a:r>
          </a:p>
          <a:p>
            <a:r>
              <a:rPr lang="en-US" dirty="0" smtClean="0"/>
              <a:t>Their toxicity is more against </a:t>
            </a:r>
            <a:r>
              <a:rPr lang="en-US" dirty="0" err="1" smtClean="0"/>
              <a:t>nonpathogens</a:t>
            </a:r>
            <a:r>
              <a:rPr lang="en-US" dirty="0" smtClean="0"/>
              <a:t> </a:t>
            </a:r>
          </a:p>
          <a:p>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r>
              <a:rPr lang="en-US" dirty="0" smtClean="0"/>
              <a:t>Roots of oats</a:t>
            </a:r>
          </a:p>
          <a:p>
            <a:pPr>
              <a:buFont typeface="Wingdings" pitchFamily="2" charset="2"/>
              <a:buChar char="v"/>
            </a:pPr>
            <a:r>
              <a:rPr lang="en-US" dirty="0" smtClean="0"/>
              <a:t>-</a:t>
            </a:r>
            <a:r>
              <a:rPr lang="en-US" dirty="0" err="1" smtClean="0"/>
              <a:t>saponins</a:t>
            </a:r>
            <a:r>
              <a:rPr lang="en-US" dirty="0" smtClean="0"/>
              <a:t>:</a:t>
            </a:r>
          </a:p>
          <a:p>
            <a:pPr>
              <a:buFont typeface="Wingdings" pitchFamily="2" charset="2"/>
              <a:buChar char="§"/>
            </a:pPr>
            <a:r>
              <a:rPr lang="en-US" dirty="0" smtClean="0"/>
              <a:t> </a:t>
            </a:r>
            <a:r>
              <a:rPr lang="en-US" dirty="0" err="1" smtClean="0"/>
              <a:t>avenacin</a:t>
            </a:r>
            <a:r>
              <a:rPr lang="en-US" dirty="0" smtClean="0"/>
              <a:t> A</a:t>
            </a:r>
          </a:p>
          <a:p>
            <a:pPr>
              <a:buFont typeface="Wingdings" pitchFamily="2" charset="2"/>
              <a:buChar char="§"/>
            </a:pPr>
            <a:r>
              <a:rPr lang="en-US" dirty="0" smtClean="0"/>
              <a:t> and B</a:t>
            </a:r>
          </a:p>
          <a:p>
            <a:r>
              <a:rPr lang="en-US" dirty="0" smtClean="0"/>
              <a:t>Fungal invasion of oat roots triggers release of </a:t>
            </a:r>
            <a:r>
              <a:rPr lang="en-US" dirty="0" err="1" smtClean="0"/>
              <a:t>avenacins</a:t>
            </a:r>
            <a:r>
              <a:rPr lang="en-US" dirty="0" smtClean="0"/>
              <a:t> from protoplasts simultaneously with leakage of electrolytes and nutrients</a:t>
            </a:r>
          </a:p>
          <a:p>
            <a:r>
              <a:rPr lang="en-US" dirty="0" smtClean="0"/>
              <a:t>A virulent fungus such as </a:t>
            </a:r>
            <a:r>
              <a:rPr lang="en-US" dirty="0" err="1" smtClean="0"/>
              <a:t>Fusarium</a:t>
            </a:r>
            <a:r>
              <a:rPr lang="en-US" dirty="0" smtClean="0"/>
              <a:t> </a:t>
            </a:r>
            <a:r>
              <a:rPr lang="en-US" dirty="0" err="1" smtClean="0"/>
              <a:t>avenaceum</a:t>
            </a:r>
            <a:r>
              <a:rPr lang="en-US" dirty="0" smtClean="0"/>
              <a:t> can:</a:t>
            </a:r>
          </a:p>
          <a:p>
            <a:pPr>
              <a:buFont typeface="Wingdings" pitchFamily="2" charset="2"/>
              <a:buChar char="v"/>
            </a:pPr>
            <a:r>
              <a:rPr lang="en-US" dirty="0" smtClean="0"/>
              <a:t> detoxify low concentrations of </a:t>
            </a:r>
            <a:r>
              <a:rPr lang="en-US" dirty="0" err="1" smtClean="0"/>
              <a:t>avenacin</a:t>
            </a:r>
            <a:r>
              <a:rPr lang="en-US" dirty="0" smtClean="0"/>
              <a:t> A through </a:t>
            </a:r>
            <a:r>
              <a:rPr lang="en-US" dirty="0" err="1" smtClean="0"/>
              <a:t>enzymic</a:t>
            </a:r>
            <a:r>
              <a:rPr lang="en-US" dirty="0" smtClean="0"/>
              <a:t> action converting it to relatively less toxic </a:t>
            </a:r>
            <a:r>
              <a:rPr lang="en-US" dirty="0" err="1" smtClean="0"/>
              <a:t>avenacin</a:t>
            </a:r>
            <a:r>
              <a:rPr lang="en-US" dirty="0" smtClean="0"/>
              <a:t> B</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Skin and healed wound surfaces of potato tubers contain high concentration of the </a:t>
            </a:r>
            <a:r>
              <a:rPr lang="en-US" dirty="0" err="1" smtClean="0"/>
              <a:t>fungitoxic</a:t>
            </a:r>
            <a:r>
              <a:rPr lang="en-US" dirty="0" smtClean="0"/>
              <a:t> alkaloid </a:t>
            </a:r>
            <a:r>
              <a:rPr lang="en-US" dirty="0" err="1" smtClean="0"/>
              <a:t>solanin</a:t>
            </a:r>
            <a:endParaRPr lang="en-US" dirty="0" smtClean="0"/>
          </a:p>
          <a:p>
            <a:r>
              <a:rPr lang="en-US" dirty="0" smtClean="0"/>
              <a:t>Greenings of tubers exposed to sunlight and their bitter taste is skin deep</a:t>
            </a:r>
          </a:p>
          <a:p>
            <a:r>
              <a:rPr lang="en-US" dirty="0" smtClean="0"/>
              <a:t>alkaloid prevents infection of healthy tissues by most fungi</a:t>
            </a: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a:buNone/>
            </a:pPr>
            <a:endParaRPr lang="en-US" dirty="0" smtClean="0"/>
          </a:p>
          <a:p>
            <a:r>
              <a:rPr lang="en-US" dirty="0" smtClean="0"/>
              <a:t>Infection of fresh wounds on tubers often suppresses normal alkaloid synthesis diverting it to synthesis of </a:t>
            </a:r>
            <a:r>
              <a:rPr lang="en-US" dirty="0" err="1" smtClean="0"/>
              <a:t>terpenoid</a:t>
            </a:r>
            <a:r>
              <a:rPr lang="en-US" dirty="0" smtClean="0"/>
              <a:t> </a:t>
            </a:r>
            <a:r>
              <a:rPr lang="en-US" dirty="0" err="1" smtClean="0"/>
              <a:t>phytoalexins</a:t>
            </a:r>
            <a:endParaRPr lang="en-US" dirty="0" smtClean="0"/>
          </a:p>
          <a:p>
            <a:r>
              <a:rPr lang="en-US" dirty="0" smtClean="0"/>
              <a:t>Concentration of alkaloid </a:t>
            </a:r>
            <a:r>
              <a:rPr lang="en-US" dirty="0" err="1" smtClean="0"/>
              <a:t>tomatin</a:t>
            </a:r>
            <a:r>
              <a:rPr lang="en-US" dirty="0" smtClean="0"/>
              <a:t> is greater in extracts of </a:t>
            </a:r>
            <a:r>
              <a:rPr lang="en-US" dirty="0" err="1" smtClean="0"/>
              <a:t>fusarium</a:t>
            </a:r>
            <a:r>
              <a:rPr lang="en-US" dirty="0" smtClean="0"/>
              <a:t> resistant tomato than in susceptible tomato cultivars</a:t>
            </a:r>
          </a:p>
          <a:p>
            <a:r>
              <a:rPr lang="en-US" dirty="0" smtClean="0"/>
              <a:t>Alkaloid is toxic to </a:t>
            </a:r>
            <a:r>
              <a:rPr lang="en-US" i="1" dirty="0" err="1" smtClean="0"/>
              <a:t>Cladosporium</a:t>
            </a:r>
            <a:r>
              <a:rPr lang="en-US" i="1" dirty="0" smtClean="0"/>
              <a:t> </a:t>
            </a:r>
            <a:r>
              <a:rPr lang="en-US" i="1" dirty="0" err="1" smtClean="0"/>
              <a:t>fulvum</a:t>
            </a:r>
            <a:r>
              <a:rPr lang="en-US" i="1" dirty="0" smtClean="0"/>
              <a:t> </a:t>
            </a:r>
            <a:r>
              <a:rPr lang="en-US" dirty="0" smtClean="0"/>
              <a:t>also</a:t>
            </a: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Lack of essential nutrients and growth factors for the pathogens</a:t>
            </a:r>
            <a:endParaRPr lang="en-US" dirty="0"/>
          </a:p>
        </p:txBody>
      </p:sp>
      <p:sp>
        <p:nvSpPr>
          <p:cNvPr id="3" name="Content Placeholder 2"/>
          <p:cNvSpPr>
            <a:spLocks noGrp="1"/>
          </p:cNvSpPr>
          <p:nvPr>
            <p:ph idx="1"/>
          </p:nvPr>
        </p:nvSpPr>
        <p:spPr/>
        <p:txBody>
          <a:bodyPr/>
          <a:lstStyle/>
          <a:p>
            <a:r>
              <a:rPr lang="en-US" dirty="0" smtClean="0"/>
              <a:t>Apple scab disease-pathogen </a:t>
            </a:r>
            <a:r>
              <a:rPr lang="en-US" dirty="0" err="1" smtClean="0"/>
              <a:t>Venturia</a:t>
            </a:r>
            <a:r>
              <a:rPr lang="en-US" dirty="0" smtClean="0"/>
              <a:t> </a:t>
            </a:r>
            <a:r>
              <a:rPr lang="en-US" dirty="0" err="1" smtClean="0"/>
              <a:t>inaequalis</a:t>
            </a:r>
            <a:r>
              <a:rPr lang="en-US" dirty="0" smtClean="0"/>
              <a:t> –genetically controlled required for a growth factor in order to become pathogenic</a:t>
            </a:r>
          </a:p>
          <a:p>
            <a:r>
              <a:rPr lang="en-US" dirty="0" smtClean="0"/>
              <a:t>Certain mutants of the pathogen cease to be pathogenic in absence of their ability to </a:t>
            </a:r>
            <a:r>
              <a:rPr lang="en-US" dirty="0" err="1" smtClean="0"/>
              <a:t>synthesise</a:t>
            </a:r>
            <a:r>
              <a:rPr lang="en-US" dirty="0" smtClean="0"/>
              <a:t> this factor</a:t>
            </a: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They can be induced to establish infection by spraying the growth factor on the leaves</a:t>
            </a:r>
          </a:p>
          <a:p>
            <a:r>
              <a:rPr lang="en-US" dirty="0" smtClean="0"/>
              <a:t>In seedling disease of radish and lettuce caused by </a:t>
            </a:r>
            <a:r>
              <a:rPr lang="en-US" dirty="0" err="1" smtClean="0"/>
              <a:t>Rhozoctonia</a:t>
            </a:r>
            <a:r>
              <a:rPr lang="en-US" dirty="0" smtClean="0"/>
              <a:t> </a:t>
            </a:r>
            <a:r>
              <a:rPr lang="en-US" dirty="0" err="1" smtClean="0"/>
              <a:t>solani</a:t>
            </a:r>
            <a:r>
              <a:rPr lang="en-US" dirty="0" smtClean="0"/>
              <a:t> successful infection depends on formation of infection cushions from which the infection peg develop and cause penetration of epidermis</a:t>
            </a:r>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Formation of these cushions in induced by certain essential nutrients in the host</a:t>
            </a:r>
          </a:p>
          <a:p>
            <a:r>
              <a:rPr lang="en-US" dirty="0" err="1" smtClean="0"/>
              <a:t>indole</a:t>
            </a:r>
            <a:r>
              <a:rPr lang="en-US" dirty="0" smtClean="0"/>
              <a:t> acetic acid and</a:t>
            </a:r>
          </a:p>
          <a:p>
            <a:r>
              <a:rPr lang="en-US" dirty="0" smtClean="0"/>
              <a:t> its precursor tryptophan are necessary for the reproduction of some nematodes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Smuts:</a:t>
            </a:r>
          </a:p>
          <a:p>
            <a:r>
              <a:rPr lang="en-IN" dirty="0" smtClean="0"/>
              <a:t>Word means a sooty or charcoal like powder.</a:t>
            </a:r>
          </a:p>
          <a:p>
            <a:r>
              <a:rPr lang="en-IN" dirty="0" smtClean="0"/>
              <a:t>Affected plants show a black or purplish black dusty mass</a:t>
            </a:r>
          </a:p>
          <a:p>
            <a:r>
              <a:rPr lang="en-IN" dirty="0" smtClean="0"/>
              <a:t>It maybe  found on stem, leaves as well as roots</a:t>
            </a:r>
            <a:endParaRPr lang="en-IN"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Lack of recognition between host and pathogens</a:t>
            </a:r>
            <a:endParaRPr lang="en-US" dirty="0"/>
          </a:p>
        </p:txBody>
      </p:sp>
      <p:sp>
        <p:nvSpPr>
          <p:cNvPr id="3" name="Content Placeholder 2"/>
          <p:cNvSpPr>
            <a:spLocks noGrp="1"/>
          </p:cNvSpPr>
          <p:nvPr>
            <p:ph idx="1"/>
          </p:nvPr>
        </p:nvSpPr>
        <p:spPr/>
        <p:txBody>
          <a:bodyPr/>
          <a:lstStyle/>
          <a:p>
            <a:r>
              <a:rPr lang="en-US" dirty="0" smtClean="0"/>
              <a:t>Cell to cell communication</a:t>
            </a:r>
          </a:p>
          <a:p>
            <a:r>
              <a:rPr lang="en-US" dirty="0" smtClean="0"/>
              <a:t>Specific recognition factors</a:t>
            </a:r>
          </a:p>
          <a:p>
            <a:r>
              <a:rPr lang="en-US" dirty="0" smtClean="0"/>
              <a:t>Oligosaccharides</a:t>
            </a:r>
          </a:p>
          <a:p>
            <a:r>
              <a:rPr lang="en-US" dirty="0" smtClean="0"/>
              <a:t>Polysaccharides</a:t>
            </a:r>
          </a:p>
          <a:p>
            <a:r>
              <a:rPr lang="en-US" dirty="0" smtClean="0"/>
              <a:t>Proteins or </a:t>
            </a:r>
            <a:r>
              <a:rPr lang="en-US" dirty="0" err="1" smtClean="0"/>
              <a:t>glycoproteins</a:t>
            </a:r>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Lack of sensitive sites for pathogen toxins</a:t>
            </a:r>
            <a:endParaRPr lang="en-US" dirty="0"/>
          </a:p>
        </p:txBody>
      </p:sp>
      <p:sp>
        <p:nvSpPr>
          <p:cNvPr id="3" name="Content Placeholder 2"/>
          <p:cNvSpPr>
            <a:spLocks noGrp="1"/>
          </p:cNvSpPr>
          <p:nvPr>
            <p:ph idx="1"/>
          </p:nvPr>
        </p:nvSpPr>
        <p:spPr/>
        <p:txBody>
          <a:bodyPr/>
          <a:lstStyle/>
          <a:p>
            <a:r>
              <a:rPr lang="en-US" dirty="0" smtClean="0"/>
              <a:t>Host specific toxins</a:t>
            </a:r>
          </a:p>
          <a:p>
            <a:r>
              <a:rPr lang="en-US" dirty="0" smtClean="0"/>
              <a:t>Attach to specific sensitive sites or receptors</a:t>
            </a:r>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Absence of common antigens</a:t>
            </a:r>
            <a:endParaRPr lang="en-US" dirty="0"/>
          </a:p>
        </p:txBody>
      </p:sp>
      <p:sp>
        <p:nvSpPr>
          <p:cNvPr id="3" name="Content Placeholder 2"/>
          <p:cNvSpPr>
            <a:spLocks noGrp="1"/>
          </p:cNvSpPr>
          <p:nvPr>
            <p:ph idx="1"/>
          </p:nvPr>
        </p:nvSpPr>
        <p:spPr/>
        <p:txBody>
          <a:bodyPr/>
          <a:lstStyle/>
          <a:p>
            <a:pPr>
              <a:buNone/>
            </a:pPr>
            <a:r>
              <a:rPr lang="en-US" dirty="0" smtClean="0"/>
              <a:t>Antibody like substances</a:t>
            </a: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Post </a:t>
            </a:r>
            <a:r>
              <a:rPr lang="en-US" dirty="0" err="1" smtClean="0"/>
              <a:t>infectional</a:t>
            </a:r>
            <a:r>
              <a:rPr lang="en-US" dirty="0" smtClean="0"/>
              <a:t> biochemical defense</a:t>
            </a:r>
            <a:endParaRPr lang="en-US" dirty="0"/>
          </a:p>
        </p:txBody>
      </p:sp>
      <p:sp>
        <p:nvSpPr>
          <p:cNvPr id="3" name="Content Placeholder 2"/>
          <p:cNvSpPr>
            <a:spLocks noGrp="1"/>
          </p:cNvSpPr>
          <p:nvPr>
            <p:ph idx="1"/>
          </p:nvPr>
        </p:nvSpPr>
        <p:spPr/>
        <p:txBody>
          <a:bodyPr/>
          <a:lstStyle/>
          <a:p>
            <a:r>
              <a:rPr lang="en-US" dirty="0" smtClean="0"/>
              <a:t>interactions of the host and the pathogen</a:t>
            </a:r>
          </a:p>
          <a:p>
            <a:pPr>
              <a:buNone/>
            </a:pPr>
            <a:r>
              <a:rPr lang="en-US" dirty="0" smtClean="0"/>
              <a:t>   are a result of  long time continued struggle for existence.</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Substance is associated with the protection against the disease at the site where protection occurs.</a:t>
            </a:r>
          </a:p>
          <a:p>
            <a:r>
              <a:rPr lang="en-US" dirty="0" smtClean="0"/>
              <a:t>Substance can be isolated from the host showing protection against the  disease</a:t>
            </a:r>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Introduction of the isolated substance to the appropriate susceptible host confers protection.</a:t>
            </a:r>
          </a:p>
          <a:p>
            <a:r>
              <a:rPr lang="en-US" dirty="0" smtClean="0"/>
              <a:t>Nature of the protection so induced resembles that of the natural agents of a resistant plant</a:t>
            </a:r>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571500" indent="-571500">
              <a:buFont typeface="+mj-lt"/>
              <a:buAutoNum type="romanLcPeriod"/>
            </a:pPr>
            <a:r>
              <a:rPr lang="en-US" dirty="0" smtClean="0"/>
              <a:t>Toxic materials produced in the plant in response to infection</a:t>
            </a:r>
          </a:p>
          <a:p>
            <a:pPr marL="571500" indent="-571500">
              <a:buNone/>
            </a:pPr>
            <a:r>
              <a:rPr lang="en-US" dirty="0" smtClean="0"/>
              <a:t>      the defensive strategy of plants exists in two stages.</a:t>
            </a:r>
          </a:p>
          <a:p>
            <a:pPr marL="571500" indent="-571500">
              <a:buNone/>
            </a:pPr>
            <a:r>
              <a:rPr lang="en-US" dirty="0" smtClean="0"/>
              <a:t>	</a:t>
            </a:r>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buNone/>
            </a:pPr>
            <a:r>
              <a:rPr lang="en-US" dirty="0" smtClean="0"/>
              <a:t> (I)  assumed to involve the rapid accumulation of phenols at the infection site.</a:t>
            </a:r>
          </a:p>
          <a:p>
            <a:pPr algn="just"/>
            <a:r>
              <a:rPr lang="en-US" dirty="0" smtClean="0"/>
              <a:t>Its   functions  are</a:t>
            </a:r>
          </a:p>
          <a:p>
            <a:pPr algn="just">
              <a:buFont typeface="Wingdings" pitchFamily="2" charset="2"/>
              <a:buChar char="v"/>
            </a:pPr>
            <a:r>
              <a:rPr lang="en-US" dirty="0" smtClean="0"/>
              <a:t>to slow or</a:t>
            </a:r>
          </a:p>
          <a:p>
            <a:pPr algn="just">
              <a:buFont typeface="Wingdings" pitchFamily="2" charset="2"/>
              <a:buChar char="v"/>
            </a:pPr>
            <a:r>
              <a:rPr lang="en-US" dirty="0" smtClean="0"/>
              <a:t> even halt the growth of the pathogens </a:t>
            </a:r>
          </a:p>
          <a:p>
            <a:pPr algn="just">
              <a:buFont typeface="Wingdings" pitchFamily="2" charset="2"/>
              <a:buChar char="v"/>
            </a:pPr>
            <a:r>
              <a:rPr lang="en-US" dirty="0" smtClean="0"/>
              <a:t> and to allow for the activation of secondary strategies that would restrict the pathogen</a:t>
            </a:r>
          </a:p>
          <a:p>
            <a:pPr algn="just">
              <a:buNone/>
            </a:pPr>
            <a:endParaRPr lang="en-IN"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71500" indent="-571500" algn="just">
              <a:buAutoNum type="romanUcParenBoth" startAt="2"/>
            </a:pPr>
            <a:r>
              <a:rPr lang="en-US" dirty="0" smtClean="0"/>
              <a:t>is the activation of specific </a:t>
            </a:r>
            <a:r>
              <a:rPr lang="en-US" dirty="0" err="1" smtClean="0"/>
              <a:t>defences</a:t>
            </a:r>
            <a:r>
              <a:rPr lang="en-US" dirty="0" smtClean="0"/>
              <a:t> such as</a:t>
            </a:r>
          </a:p>
          <a:p>
            <a:pPr marL="571500" indent="-571500" algn="just">
              <a:buFont typeface="Wingdings" pitchFamily="2" charset="2"/>
              <a:buChar char="v"/>
            </a:pPr>
            <a:r>
              <a:rPr lang="en-US" dirty="0" smtClean="0"/>
              <a:t> the synthesis of </a:t>
            </a:r>
            <a:r>
              <a:rPr lang="en-US" dirty="0" err="1" smtClean="0"/>
              <a:t>phytoalexins</a:t>
            </a:r>
            <a:r>
              <a:rPr lang="en-US" dirty="0" smtClean="0"/>
              <a:t> or</a:t>
            </a:r>
          </a:p>
          <a:p>
            <a:pPr marL="571500" indent="-571500" algn="just">
              <a:buFont typeface="Wingdings" pitchFamily="2" charset="2"/>
              <a:buChar char="v"/>
            </a:pPr>
            <a:r>
              <a:rPr lang="en-US" dirty="0" smtClean="0"/>
              <a:t> other stress related substances.</a:t>
            </a:r>
          </a:p>
          <a:p>
            <a:pPr algn="just"/>
            <a:r>
              <a:rPr lang="en-US" dirty="0" smtClean="0"/>
              <a:t>The sequence of events in a </a:t>
            </a:r>
            <a:r>
              <a:rPr lang="en-US" dirty="0" err="1" smtClean="0"/>
              <a:t>defence</a:t>
            </a:r>
            <a:r>
              <a:rPr lang="en-US" dirty="0" smtClean="0"/>
              <a:t> response can be thought to include:</a:t>
            </a:r>
          </a:p>
          <a:p>
            <a:pPr algn="just"/>
            <a:endParaRPr lang="en-US" dirty="0" smtClean="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71500" indent="-571500">
              <a:buFont typeface="+mj-lt"/>
              <a:buAutoNum type="romanLcPeriod"/>
            </a:pPr>
            <a:r>
              <a:rPr lang="en-US" dirty="0" smtClean="0"/>
              <a:t>The host cell death and necrosis</a:t>
            </a:r>
          </a:p>
          <a:p>
            <a:pPr marL="571500" indent="-571500">
              <a:buFont typeface="+mj-lt"/>
              <a:buAutoNum type="romanLcPeriod"/>
            </a:pPr>
            <a:r>
              <a:rPr lang="en-US" dirty="0" smtClean="0"/>
              <a:t>Accumulation of toxic phenols</a:t>
            </a:r>
          </a:p>
          <a:p>
            <a:pPr marL="571500" indent="-571500">
              <a:buFont typeface="+mj-lt"/>
              <a:buAutoNum type="romanLcPeriod"/>
            </a:pPr>
            <a:r>
              <a:rPr lang="en-US" dirty="0" smtClean="0"/>
              <a:t>Modification of cell walls  </a:t>
            </a:r>
            <a:r>
              <a:rPr lang="en-US" dirty="0" err="1" smtClean="0"/>
              <a:t>phenolic</a:t>
            </a:r>
            <a:r>
              <a:rPr lang="en-US" dirty="0" smtClean="0"/>
              <a:t> </a:t>
            </a:r>
            <a:r>
              <a:rPr lang="en-US" dirty="0" err="1" smtClean="0"/>
              <a:t>substituents</a:t>
            </a:r>
            <a:r>
              <a:rPr lang="en-US" dirty="0" smtClean="0"/>
              <a:t> or physical barriers such as appositions or </a:t>
            </a:r>
            <a:r>
              <a:rPr lang="en-US" dirty="0" err="1" smtClean="0"/>
              <a:t>papilae</a:t>
            </a:r>
            <a:endParaRPr lang="en-US" dirty="0" smtClean="0"/>
          </a:p>
          <a:p>
            <a:pPr marL="571500" indent="-571500">
              <a:buFont typeface="+mj-lt"/>
              <a:buAutoNum type="romanLcPeriod"/>
            </a:pPr>
            <a:r>
              <a:rPr lang="en-US" dirty="0" smtClean="0"/>
              <a:t>Synthesis of specific antibiotics such as </a:t>
            </a:r>
            <a:r>
              <a:rPr lang="en-US" dirty="0" err="1" smtClean="0"/>
              <a:t>phytoalexins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White blisters:</a:t>
            </a:r>
          </a:p>
          <a:p>
            <a:pPr algn="just">
              <a:buFont typeface="Wingdings" pitchFamily="2" charset="2"/>
              <a:buChar char="v"/>
            </a:pPr>
            <a:r>
              <a:rPr lang="en-IN" dirty="0" smtClean="0"/>
              <a:t> on leaves of cruciferous  and other plants there maybe found numerous white blister like pustules which break open the epidermis and expose powdery masses of spores. </a:t>
            </a:r>
          </a:p>
          <a:p>
            <a:pPr algn="just">
              <a:buNone/>
            </a:pPr>
            <a:r>
              <a:rPr lang="en-IN" dirty="0" smtClean="0"/>
              <a:t> </a:t>
            </a:r>
            <a:endParaRPr lang="en-IN"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Synthesis of inhibitory substances in response to injury caused by a pathogen or any mechanical or chemical agent is one of the most common post infection reaction of the host.</a:t>
            </a:r>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In the injured tissues a series of reactions start to isolate the irritant and heal the wound.</a:t>
            </a:r>
          </a:p>
          <a:p>
            <a:pPr algn="just"/>
            <a:r>
              <a:rPr lang="en-US" dirty="0" smtClean="0"/>
              <a:t>The reactions are determined by the nature of the tissues</a:t>
            </a:r>
          </a:p>
          <a:p>
            <a:pPr algn="just">
              <a:buNone/>
            </a:pP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smtClean="0"/>
              <a:t>Mostly these reactions or responses of the plant form</a:t>
            </a:r>
          </a:p>
          <a:p>
            <a:pPr algn="just">
              <a:buFont typeface="Wingdings" pitchFamily="2" charset="2"/>
              <a:buChar char="Ø"/>
            </a:pPr>
            <a:r>
              <a:rPr lang="en-US" dirty="0" smtClean="0"/>
              <a:t> fungicidal or </a:t>
            </a:r>
            <a:r>
              <a:rPr lang="en-US" dirty="0" err="1" smtClean="0"/>
              <a:t>fungistatic</a:t>
            </a:r>
            <a:r>
              <a:rPr lang="en-US" dirty="0" smtClean="0"/>
              <a:t> compounds around the site of infection or in the cells </a:t>
            </a:r>
          </a:p>
          <a:p>
            <a:pPr algn="just">
              <a:buFont typeface="Wingdings" pitchFamily="2" charset="2"/>
              <a:buChar char="ü"/>
            </a:pPr>
            <a:r>
              <a:rPr lang="en-US" dirty="0" smtClean="0"/>
              <a:t> such as lignin,</a:t>
            </a:r>
          </a:p>
          <a:p>
            <a:pPr algn="just">
              <a:buFont typeface="Wingdings" pitchFamily="2" charset="2"/>
              <a:buChar char="ü"/>
            </a:pPr>
            <a:r>
              <a:rPr lang="en-US" dirty="0" smtClean="0"/>
              <a:t> accumulation of cell wall appositions or papillae and</a:t>
            </a:r>
          </a:p>
          <a:p>
            <a:pPr algn="just">
              <a:buFont typeface="Wingdings" pitchFamily="2" charset="2"/>
              <a:buChar char="ü"/>
            </a:pPr>
            <a:r>
              <a:rPr lang="en-US" dirty="0" smtClean="0"/>
              <a:t> the early accumulation of phenols within the host cell walls</a:t>
            </a: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Depending on the intensity and duration of reactions the quantity of these compounds maybe enough to inhibit or kill most microorganisms.</a:t>
            </a:r>
          </a:p>
          <a:p>
            <a:r>
              <a:rPr lang="en-US" dirty="0" smtClean="0"/>
              <a:t>The enzymes required for synthesis of these compounds are present in the host or maybe in response to infection</a:t>
            </a:r>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marL="514350" indent="-514350">
              <a:buFont typeface="+mj-lt"/>
              <a:buAutoNum type="alphaLcParenR"/>
            </a:pPr>
            <a:r>
              <a:rPr lang="en-US" dirty="0" err="1" smtClean="0"/>
              <a:t>Phenolic</a:t>
            </a:r>
            <a:r>
              <a:rPr lang="en-US" dirty="0" smtClean="0"/>
              <a:t> compounds and their role in </a:t>
            </a:r>
            <a:r>
              <a:rPr lang="en-US" dirty="0" err="1" smtClean="0"/>
              <a:t>defence</a:t>
            </a:r>
            <a:r>
              <a:rPr lang="en-US" dirty="0" smtClean="0"/>
              <a:t>:</a:t>
            </a:r>
          </a:p>
          <a:p>
            <a:pPr marL="514350" indent="-514350" algn="just">
              <a:buNone/>
            </a:pPr>
            <a:r>
              <a:rPr lang="en-US" dirty="0" smtClean="0"/>
              <a:t> 	the main substances that are formed in plant in response to infection or injury are </a:t>
            </a:r>
            <a:r>
              <a:rPr lang="en-US" dirty="0" err="1" smtClean="0"/>
              <a:t>phenolic</a:t>
            </a:r>
            <a:r>
              <a:rPr lang="en-US" dirty="0" smtClean="0"/>
              <a:t> compounds such as </a:t>
            </a:r>
          </a:p>
          <a:p>
            <a:pPr marL="514350" indent="-514350" algn="just">
              <a:buFont typeface="Wingdings" pitchFamily="2" charset="2"/>
              <a:buChar char="v"/>
            </a:pPr>
            <a:r>
              <a:rPr lang="en-US" dirty="0" smtClean="0"/>
              <a:t>     </a:t>
            </a:r>
            <a:r>
              <a:rPr lang="en-US" dirty="0" err="1" smtClean="0"/>
              <a:t>chlorogenic</a:t>
            </a:r>
            <a:r>
              <a:rPr lang="en-US" dirty="0" smtClean="0"/>
              <a:t> acid,</a:t>
            </a:r>
          </a:p>
          <a:p>
            <a:pPr marL="514350" indent="-514350" algn="just">
              <a:buFont typeface="Wingdings" pitchFamily="2" charset="2"/>
              <a:buChar char="v"/>
            </a:pPr>
            <a:r>
              <a:rPr lang="en-US" dirty="0" smtClean="0"/>
              <a:t>     </a:t>
            </a:r>
            <a:r>
              <a:rPr lang="en-US" dirty="0" err="1" smtClean="0"/>
              <a:t>caffeic</a:t>
            </a:r>
            <a:r>
              <a:rPr lang="en-US" dirty="0" smtClean="0"/>
              <a:t> acid and </a:t>
            </a:r>
          </a:p>
          <a:p>
            <a:pPr marL="514350" indent="-514350" algn="just">
              <a:buFont typeface="Wingdings" pitchFamily="2" charset="2"/>
              <a:buChar char="v"/>
            </a:pPr>
            <a:r>
              <a:rPr lang="en-US" dirty="0" smtClean="0"/>
              <a:t>  oxidation products of </a:t>
            </a:r>
          </a:p>
          <a:p>
            <a:pPr marL="514350" indent="-514350" algn="just">
              <a:buFont typeface="Wingdings" pitchFamily="2" charset="2"/>
              <a:buChar char="ü"/>
            </a:pPr>
            <a:r>
              <a:rPr lang="en-US" dirty="0" smtClean="0"/>
              <a:t>hydroquinone and </a:t>
            </a:r>
          </a:p>
          <a:p>
            <a:pPr marL="514350" indent="-514350" algn="just">
              <a:buFont typeface="Wingdings" pitchFamily="2" charset="2"/>
              <a:buChar char="ü"/>
            </a:pPr>
            <a:r>
              <a:rPr lang="en-US" dirty="0" err="1" smtClean="0"/>
              <a:t>hydroxytyromine</a:t>
            </a:r>
            <a:r>
              <a:rPr lang="en-US" dirty="0" smtClean="0"/>
              <a:t> and </a:t>
            </a:r>
          </a:p>
          <a:p>
            <a:pPr marL="514350" indent="-514350" algn="just">
              <a:buFont typeface="Wingdings" pitchFamily="2" charset="2"/>
              <a:buChar char="ü"/>
            </a:pPr>
            <a:r>
              <a:rPr lang="en-US" dirty="0" err="1" smtClean="0"/>
              <a:t>phytoalexins</a:t>
            </a:r>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Low molecular weight phenols such as the benzoic acids and the </a:t>
            </a:r>
            <a:r>
              <a:rPr lang="en-US" dirty="0" err="1" smtClean="0"/>
              <a:t>phenylpropanoids</a:t>
            </a:r>
            <a:r>
              <a:rPr lang="en-US" dirty="0" smtClean="0"/>
              <a:t> are formed in the initial response to infection.</a:t>
            </a:r>
          </a:p>
          <a:p>
            <a:r>
              <a:rPr lang="en-US" dirty="0" smtClean="0"/>
              <a:t>Some occur constitutively and are thought to function as preformed inhibitors associated with non host resistance.</a:t>
            </a:r>
          </a:p>
          <a:p>
            <a:r>
              <a:rPr lang="en-US" dirty="0" smtClean="0"/>
              <a:t>Others are formed in response to the entry of a pathogen or other injuries</a:t>
            </a:r>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r>
              <a:rPr lang="en-IN" dirty="0" smtClean="0"/>
              <a:t>Simple phenol- single hydroxyl group on a benzene ring</a:t>
            </a:r>
          </a:p>
          <a:p>
            <a:r>
              <a:rPr lang="en-IN" dirty="0" smtClean="0"/>
              <a:t>When it has more than one hydroxyl group on a benzene ring called </a:t>
            </a:r>
            <a:r>
              <a:rPr lang="en-IN" dirty="0" err="1" smtClean="0"/>
              <a:t>polyphenol</a:t>
            </a:r>
            <a:endParaRPr lang="en-IN" dirty="0" smtClean="0"/>
          </a:p>
          <a:p>
            <a:pPr algn="just"/>
            <a:r>
              <a:rPr lang="en-IN" dirty="0" smtClean="0"/>
              <a:t>Most complex </a:t>
            </a:r>
            <a:r>
              <a:rPr lang="en-IN" dirty="0" err="1" smtClean="0"/>
              <a:t>polyphenols</a:t>
            </a:r>
            <a:r>
              <a:rPr lang="en-IN" dirty="0" smtClean="0"/>
              <a:t> are</a:t>
            </a:r>
          </a:p>
          <a:p>
            <a:pPr algn="just"/>
            <a:r>
              <a:rPr lang="en-IN" dirty="0" smtClean="0"/>
              <a:t> </a:t>
            </a:r>
            <a:r>
              <a:rPr lang="en-IN" dirty="0" err="1" smtClean="0"/>
              <a:t>lignans</a:t>
            </a:r>
            <a:r>
              <a:rPr lang="en-IN" dirty="0" smtClean="0"/>
              <a:t>,</a:t>
            </a:r>
          </a:p>
          <a:p>
            <a:pPr algn="just"/>
            <a:r>
              <a:rPr lang="en-IN" dirty="0" err="1" smtClean="0"/>
              <a:t>phenylglycosides</a:t>
            </a:r>
            <a:r>
              <a:rPr lang="en-IN" dirty="0" smtClean="0"/>
              <a:t>,</a:t>
            </a:r>
          </a:p>
          <a:p>
            <a:pPr algn="just"/>
            <a:r>
              <a:rPr lang="en-IN" dirty="0" err="1" smtClean="0"/>
              <a:t>flavonoids</a:t>
            </a:r>
            <a:r>
              <a:rPr lang="en-IN" dirty="0" smtClean="0"/>
              <a:t>, </a:t>
            </a:r>
          </a:p>
          <a:p>
            <a:pPr algn="just"/>
            <a:r>
              <a:rPr lang="en-IN" dirty="0" err="1" smtClean="0"/>
              <a:t>anthocyanins</a:t>
            </a:r>
            <a:r>
              <a:rPr lang="en-IN" dirty="0" smtClean="0"/>
              <a:t>,</a:t>
            </a:r>
          </a:p>
          <a:p>
            <a:pPr algn="just"/>
            <a:r>
              <a:rPr lang="en-IN" dirty="0" err="1" smtClean="0"/>
              <a:t>leucoanthocyanins</a:t>
            </a:r>
            <a:r>
              <a:rPr lang="en-IN" dirty="0" smtClean="0"/>
              <a:t>,</a:t>
            </a:r>
          </a:p>
          <a:p>
            <a:pPr algn="just"/>
            <a:r>
              <a:rPr lang="en-IN" dirty="0" smtClean="0"/>
              <a:t> </a:t>
            </a:r>
            <a:r>
              <a:rPr lang="en-IN" dirty="0" err="1" smtClean="0"/>
              <a:t>anthoxanthins</a:t>
            </a:r>
            <a:r>
              <a:rPr lang="en-IN" dirty="0" smtClean="0"/>
              <a:t> etc</a:t>
            </a:r>
            <a:endParaRPr lang="en-IN"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smtClean="0"/>
              <a:t>Synthesis of </a:t>
            </a:r>
            <a:r>
              <a:rPr lang="en-US" dirty="0" err="1" smtClean="0"/>
              <a:t>phenolic</a:t>
            </a:r>
            <a:r>
              <a:rPr lang="en-US" dirty="0" smtClean="0"/>
              <a:t> compounds takes place through </a:t>
            </a:r>
            <a:r>
              <a:rPr lang="en-US" dirty="0" err="1" smtClean="0"/>
              <a:t>shikimic</a:t>
            </a:r>
            <a:r>
              <a:rPr lang="en-US" dirty="0" smtClean="0"/>
              <a:t> acid and acetic acid pathway.</a:t>
            </a:r>
          </a:p>
          <a:p>
            <a:r>
              <a:rPr lang="en-US" dirty="0" smtClean="0"/>
              <a:t>Reaction of </a:t>
            </a:r>
            <a:r>
              <a:rPr lang="en-US" dirty="0" err="1" smtClean="0"/>
              <a:t>phosphoenol</a:t>
            </a:r>
            <a:r>
              <a:rPr lang="en-US" dirty="0" smtClean="0"/>
              <a:t> </a:t>
            </a:r>
            <a:r>
              <a:rPr lang="en-US" dirty="0" err="1" smtClean="0"/>
              <a:t>pyruvate</a:t>
            </a:r>
            <a:r>
              <a:rPr lang="en-US" dirty="0" smtClean="0"/>
              <a:t> formed in </a:t>
            </a:r>
            <a:r>
              <a:rPr lang="en-US" dirty="0" err="1" smtClean="0"/>
              <a:t>glycolysis</a:t>
            </a:r>
            <a:r>
              <a:rPr lang="en-US" dirty="0" smtClean="0"/>
              <a:t> with </a:t>
            </a:r>
            <a:r>
              <a:rPr lang="en-US" dirty="0" err="1" smtClean="0"/>
              <a:t>erythrose</a:t>
            </a:r>
            <a:r>
              <a:rPr lang="en-US" dirty="0" smtClean="0"/>
              <a:t> phosphate formed in pentose pathway results in formation of </a:t>
            </a:r>
            <a:r>
              <a:rPr lang="en-US" dirty="0" err="1" smtClean="0"/>
              <a:t>dehydroquinic</a:t>
            </a:r>
            <a:r>
              <a:rPr lang="en-US" dirty="0" smtClean="0"/>
              <a:t> acid</a:t>
            </a:r>
          </a:p>
          <a:p>
            <a:pPr>
              <a:buFont typeface="Wingdings" pitchFamily="2" charset="2"/>
              <a:buChar char="ü"/>
            </a:pPr>
            <a:r>
              <a:rPr lang="en-US" dirty="0" err="1" smtClean="0"/>
              <a:t>Phosphoenol</a:t>
            </a:r>
            <a:r>
              <a:rPr lang="en-US" dirty="0" smtClean="0"/>
              <a:t> </a:t>
            </a:r>
            <a:r>
              <a:rPr lang="en-US" dirty="0" err="1" smtClean="0"/>
              <a:t>pyruvate</a:t>
            </a:r>
            <a:r>
              <a:rPr lang="en-US" dirty="0" smtClean="0"/>
              <a:t> + </a:t>
            </a:r>
            <a:r>
              <a:rPr lang="en-US" dirty="0" err="1" smtClean="0"/>
              <a:t>erythrose</a:t>
            </a:r>
            <a:r>
              <a:rPr lang="en-US" dirty="0" smtClean="0"/>
              <a:t> phosphate = </a:t>
            </a:r>
            <a:r>
              <a:rPr lang="en-US" dirty="0" err="1" smtClean="0"/>
              <a:t>dehydroquinic</a:t>
            </a:r>
            <a:r>
              <a:rPr lang="en-US" dirty="0" smtClean="0"/>
              <a:t> acid</a:t>
            </a:r>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pentose pathway is stimulated in a diseased plant</a:t>
            </a:r>
          </a:p>
          <a:p>
            <a:r>
              <a:rPr lang="en-US" dirty="0" smtClean="0"/>
              <a:t>The </a:t>
            </a:r>
            <a:r>
              <a:rPr lang="en-US" dirty="0" err="1" smtClean="0"/>
              <a:t>dehydroquinic</a:t>
            </a:r>
            <a:r>
              <a:rPr lang="en-US" dirty="0" smtClean="0"/>
              <a:t> acid forms </a:t>
            </a:r>
            <a:r>
              <a:rPr lang="en-US" dirty="0" err="1" smtClean="0"/>
              <a:t>shikimic</a:t>
            </a:r>
            <a:r>
              <a:rPr lang="en-US" dirty="0" smtClean="0"/>
              <a:t> acid through several intermediate steps.</a:t>
            </a:r>
          </a:p>
          <a:p>
            <a:r>
              <a:rPr lang="en-US" dirty="0" err="1" smtClean="0"/>
              <a:t>Shikimic</a:t>
            </a:r>
            <a:r>
              <a:rPr lang="en-US" dirty="0" smtClean="0"/>
              <a:t> acid forms </a:t>
            </a:r>
            <a:r>
              <a:rPr lang="en-US" dirty="0" err="1" smtClean="0"/>
              <a:t>prephenic</a:t>
            </a:r>
            <a:r>
              <a:rPr lang="en-US" dirty="0" smtClean="0"/>
              <a:t> acid which is converted into phenylalanine or tyrosine.</a:t>
            </a:r>
          </a:p>
          <a:p>
            <a:r>
              <a:rPr lang="en-US" dirty="0" smtClean="0"/>
              <a:t>i.e. </a:t>
            </a:r>
            <a:r>
              <a:rPr lang="en-US" dirty="0" err="1" smtClean="0"/>
              <a:t>shikimic</a:t>
            </a:r>
            <a:r>
              <a:rPr lang="en-US" dirty="0" smtClean="0"/>
              <a:t> acid-</a:t>
            </a:r>
            <a:r>
              <a:rPr lang="en-US" dirty="0" err="1" smtClean="0"/>
              <a:t>prephenic</a:t>
            </a:r>
            <a:r>
              <a:rPr lang="en-US" dirty="0" smtClean="0"/>
              <a:t> acid-phenylalanine or tyrosine</a:t>
            </a:r>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r>
              <a:rPr lang="en-US" dirty="0" smtClean="0"/>
              <a:t>These two serve as precursors for synthesis of a wide variety of </a:t>
            </a:r>
            <a:r>
              <a:rPr lang="en-US" dirty="0" err="1" smtClean="0"/>
              <a:t>phenolic</a:t>
            </a:r>
            <a:r>
              <a:rPr lang="en-US" dirty="0" smtClean="0"/>
              <a:t> compounds such as </a:t>
            </a:r>
            <a:r>
              <a:rPr lang="en-US" dirty="0" err="1" smtClean="0"/>
              <a:t>cinnamic</a:t>
            </a:r>
            <a:r>
              <a:rPr lang="en-US" dirty="0" smtClean="0"/>
              <a:t> acid,</a:t>
            </a:r>
          </a:p>
          <a:p>
            <a:r>
              <a:rPr lang="en-US" dirty="0" smtClean="0"/>
              <a:t> </a:t>
            </a:r>
            <a:r>
              <a:rPr lang="en-US" dirty="0" err="1" smtClean="0"/>
              <a:t>coumarin</a:t>
            </a:r>
            <a:r>
              <a:rPr lang="en-US" dirty="0" smtClean="0"/>
              <a:t>,</a:t>
            </a:r>
          </a:p>
          <a:p>
            <a:r>
              <a:rPr lang="en-US" dirty="0" smtClean="0"/>
              <a:t> </a:t>
            </a:r>
            <a:r>
              <a:rPr lang="en-US" dirty="0" err="1" smtClean="0"/>
              <a:t>caffeic</a:t>
            </a:r>
            <a:r>
              <a:rPr lang="en-US" dirty="0" smtClean="0"/>
              <a:t> acid,</a:t>
            </a:r>
          </a:p>
          <a:p>
            <a:r>
              <a:rPr lang="en-US" dirty="0" smtClean="0"/>
              <a:t> </a:t>
            </a:r>
            <a:r>
              <a:rPr lang="en-US" dirty="0" err="1" smtClean="0"/>
              <a:t>chlorogenic</a:t>
            </a:r>
            <a:r>
              <a:rPr lang="en-US" dirty="0" smtClean="0"/>
              <a:t>,</a:t>
            </a:r>
          </a:p>
          <a:p>
            <a:r>
              <a:rPr lang="en-US" dirty="0" smtClean="0"/>
              <a:t> </a:t>
            </a:r>
            <a:r>
              <a:rPr lang="en-US" dirty="0" err="1" smtClean="0"/>
              <a:t>ferulic</a:t>
            </a:r>
            <a:r>
              <a:rPr lang="en-US" dirty="0" smtClean="0"/>
              <a:t> acid,</a:t>
            </a:r>
          </a:p>
          <a:p>
            <a:r>
              <a:rPr lang="en-US" dirty="0" smtClean="0"/>
              <a:t> </a:t>
            </a:r>
            <a:r>
              <a:rPr lang="en-US" dirty="0" err="1" smtClean="0"/>
              <a:t>phloretin</a:t>
            </a:r>
            <a:r>
              <a:rPr lang="en-US" dirty="0" smtClean="0"/>
              <a:t>,</a:t>
            </a:r>
          </a:p>
          <a:p>
            <a:r>
              <a:rPr lang="en-US" dirty="0" smtClean="0"/>
              <a:t> </a:t>
            </a:r>
            <a:r>
              <a:rPr lang="en-US" dirty="0" err="1" smtClean="0"/>
              <a:t>umbelliferon</a:t>
            </a:r>
            <a:r>
              <a:rPr lang="en-US" dirty="0" smtClean="0"/>
              <a:t>,</a:t>
            </a:r>
          </a:p>
          <a:p>
            <a:r>
              <a:rPr lang="en-US" dirty="0" err="1" smtClean="0"/>
              <a:t>scopoletin</a:t>
            </a:r>
            <a:r>
              <a:rPr lang="en-US" dirty="0" smtClean="0"/>
              <a:t>,</a:t>
            </a:r>
          </a:p>
          <a:p>
            <a:r>
              <a:rPr lang="en-US" dirty="0" err="1" smtClean="0"/>
              <a:t>isocoumarin</a:t>
            </a:r>
            <a:r>
              <a:rPr lang="en-US" dirty="0" smtClean="0"/>
              <a:t> and various other </a:t>
            </a:r>
            <a:r>
              <a:rPr lang="en-US" dirty="0" err="1" smtClean="0"/>
              <a:t>phytoalexins</a:t>
            </a:r>
            <a:r>
              <a:rPr lang="en-US" dirty="0" smtClean="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Blotch:</a:t>
            </a:r>
          </a:p>
          <a:p>
            <a:pPr algn="just">
              <a:buFont typeface="Wingdings" pitchFamily="2" charset="2"/>
              <a:buChar char="v"/>
            </a:pPr>
            <a:r>
              <a:rPr lang="en-IN" dirty="0" smtClean="0"/>
              <a:t>This symptom consists of a superfluous growth giving the fruit a blotched appearance as in the sooty blotch and flyspeck of apple fruits</a:t>
            </a:r>
            <a:endParaRPr lang="en-IN"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t>In acetic acid pathway the </a:t>
            </a:r>
            <a:r>
              <a:rPr lang="en-US" dirty="0" err="1" smtClean="0"/>
              <a:t>phenolics</a:t>
            </a:r>
            <a:r>
              <a:rPr lang="en-US" dirty="0" smtClean="0"/>
              <a:t> are produced by condensation of acetates formed during breakdown of sugars in respiratory process.</a:t>
            </a:r>
          </a:p>
          <a:p>
            <a:endParaRPr lang="en-IN"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enzymes for these two pathways are preexisting in the plant.</a:t>
            </a:r>
          </a:p>
          <a:p>
            <a:r>
              <a:rPr lang="en-US" dirty="0" smtClean="0"/>
              <a:t>These enzymes found in healthy and diseased plants are called phenol </a:t>
            </a:r>
            <a:r>
              <a:rPr lang="en-US" dirty="0" err="1" smtClean="0"/>
              <a:t>oxidising</a:t>
            </a:r>
            <a:r>
              <a:rPr lang="en-US" dirty="0" smtClean="0"/>
              <a:t> enzymes such as </a:t>
            </a:r>
            <a:r>
              <a:rPr lang="en-US" dirty="0" err="1" smtClean="0"/>
              <a:t>phenolases</a:t>
            </a:r>
            <a:r>
              <a:rPr lang="en-US" dirty="0" smtClean="0"/>
              <a:t> ,</a:t>
            </a:r>
          </a:p>
          <a:p>
            <a:r>
              <a:rPr lang="en-US" dirty="0" smtClean="0"/>
              <a:t> phenol </a:t>
            </a:r>
            <a:r>
              <a:rPr lang="en-US" dirty="0" err="1" smtClean="0"/>
              <a:t>oxidases</a:t>
            </a:r>
            <a:endParaRPr lang="en-US" dirty="0" smtClean="0"/>
          </a:p>
          <a:p>
            <a:r>
              <a:rPr lang="en-US" dirty="0" smtClean="0"/>
              <a:t> and </a:t>
            </a:r>
            <a:r>
              <a:rPr lang="en-US" dirty="0" err="1" smtClean="0"/>
              <a:t>polyphenol</a:t>
            </a:r>
            <a:r>
              <a:rPr lang="en-US" dirty="0" smtClean="0"/>
              <a:t> </a:t>
            </a:r>
            <a:r>
              <a:rPr lang="en-US" dirty="0" err="1" smtClean="0"/>
              <a:t>oxidases</a:t>
            </a: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The two most important phenol </a:t>
            </a:r>
            <a:r>
              <a:rPr lang="en-US" dirty="0" err="1" smtClean="0"/>
              <a:t>oxidases</a:t>
            </a:r>
            <a:r>
              <a:rPr lang="en-US" dirty="0" smtClean="0"/>
              <a:t> are:</a:t>
            </a:r>
          </a:p>
          <a:p>
            <a:pPr>
              <a:buFont typeface="Wingdings" pitchFamily="2" charset="2"/>
              <a:buChar char="Ø"/>
            </a:pPr>
            <a:r>
              <a:rPr lang="en-US" dirty="0" err="1" smtClean="0"/>
              <a:t>Laccase</a:t>
            </a:r>
            <a:endParaRPr lang="en-US" dirty="0" smtClean="0"/>
          </a:p>
          <a:p>
            <a:pPr>
              <a:buNone/>
            </a:pPr>
            <a:endParaRPr lang="en-US" dirty="0" smtClean="0"/>
          </a:p>
          <a:p>
            <a:pPr>
              <a:buFont typeface="Wingdings" pitchFamily="2" charset="2"/>
              <a:buChar char="Ø"/>
            </a:pPr>
            <a:r>
              <a:rPr lang="en-US" dirty="0" err="1" smtClean="0"/>
              <a:t>Tyrosinase</a:t>
            </a:r>
            <a:endParaRPr lang="en-US" dirty="0" smtClean="0"/>
          </a:p>
          <a:p>
            <a:pPr algn="just"/>
            <a:r>
              <a:rPr lang="en-US" dirty="0" smtClean="0"/>
              <a:t>In presence of oxygen these enzymes </a:t>
            </a:r>
            <a:r>
              <a:rPr lang="en-US" dirty="0" err="1" smtClean="0"/>
              <a:t>oxidise</a:t>
            </a:r>
            <a:r>
              <a:rPr lang="en-US" dirty="0" smtClean="0"/>
              <a:t> different </a:t>
            </a:r>
            <a:r>
              <a:rPr lang="en-US" dirty="0" err="1" smtClean="0"/>
              <a:t>phenolic</a:t>
            </a:r>
            <a:r>
              <a:rPr lang="en-US" dirty="0" smtClean="0"/>
              <a:t> compounds either by adding oxygen or by displacing hydrogen</a:t>
            </a:r>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just"/>
            <a:r>
              <a:rPr lang="en-US" dirty="0" smtClean="0"/>
              <a:t>Addition of oxygen to </a:t>
            </a:r>
            <a:r>
              <a:rPr lang="en-US" dirty="0" err="1" smtClean="0"/>
              <a:t>monophenols</a:t>
            </a:r>
            <a:r>
              <a:rPr lang="en-US" dirty="0" smtClean="0"/>
              <a:t> results in formation of complex </a:t>
            </a:r>
            <a:r>
              <a:rPr lang="en-US" dirty="0" err="1" smtClean="0"/>
              <a:t>polyphenols</a:t>
            </a:r>
            <a:r>
              <a:rPr lang="en-US" dirty="0" smtClean="0"/>
              <a:t> such as tannins, </a:t>
            </a:r>
            <a:r>
              <a:rPr lang="en-US" dirty="0" err="1" smtClean="0"/>
              <a:t>lignins</a:t>
            </a:r>
            <a:r>
              <a:rPr lang="en-US" dirty="0" smtClean="0"/>
              <a:t>. etc.</a:t>
            </a:r>
          </a:p>
          <a:p>
            <a:pPr algn="just"/>
            <a:r>
              <a:rPr lang="en-US" dirty="0" smtClean="0"/>
              <a:t>Displacement of hydrogen forms </a:t>
            </a:r>
            <a:r>
              <a:rPr lang="en-US" dirty="0" err="1" smtClean="0"/>
              <a:t>quinones</a:t>
            </a:r>
            <a:r>
              <a:rPr lang="en-US" dirty="0" smtClean="0"/>
              <a:t> which are usually </a:t>
            </a:r>
            <a:r>
              <a:rPr lang="en-US" dirty="0" err="1" smtClean="0"/>
              <a:t>coloured</a:t>
            </a:r>
            <a:r>
              <a:rPr lang="en-US" dirty="0" smtClean="0"/>
              <a:t> and give the specific brown </a:t>
            </a:r>
            <a:r>
              <a:rPr lang="en-US" dirty="0" err="1" smtClean="0"/>
              <a:t>colour</a:t>
            </a:r>
            <a:r>
              <a:rPr lang="en-US" dirty="0" smtClean="0"/>
              <a:t> to diseased tissues</a:t>
            </a:r>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r>
              <a:rPr lang="en-IN" dirty="0" smtClean="0"/>
              <a:t>The enzyme </a:t>
            </a:r>
            <a:r>
              <a:rPr lang="en-IN" dirty="0" err="1" smtClean="0"/>
              <a:t>peroxidase</a:t>
            </a:r>
            <a:r>
              <a:rPr lang="en-IN" dirty="0" smtClean="0"/>
              <a:t> is also present in plants </a:t>
            </a:r>
          </a:p>
          <a:p>
            <a:pPr algn="just">
              <a:buFont typeface="Wingdings" pitchFamily="2" charset="2"/>
              <a:buChar char="Ø"/>
            </a:pPr>
            <a:r>
              <a:rPr lang="en-IN" dirty="0" smtClean="0"/>
              <a:t>it helps in removal of hydrogen atoms  from </a:t>
            </a:r>
            <a:r>
              <a:rPr lang="en-IN" dirty="0" err="1" smtClean="0"/>
              <a:t>phenolic</a:t>
            </a:r>
            <a:r>
              <a:rPr lang="en-IN" dirty="0" smtClean="0"/>
              <a:t> compounds and </a:t>
            </a:r>
          </a:p>
          <a:p>
            <a:pPr algn="just">
              <a:buFont typeface="Wingdings" pitchFamily="2" charset="2"/>
              <a:buChar char="Ø"/>
            </a:pPr>
            <a:r>
              <a:rPr lang="en-IN" dirty="0" smtClean="0"/>
              <a:t>adding them to oxygen atoms of peroxide</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The </a:t>
            </a:r>
            <a:r>
              <a:rPr lang="en-IN" dirty="0" err="1" smtClean="0"/>
              <a:t>phenolic</a:t>
            </a:r>
            <a:r>
              <a:rPr lang="en-IN" dirty="0" smtClean="0"/>
              <a:t> compounds pre existing in the plant whose synthesis is accelerated by infection process are called common </a:t>
            </a:r>
            <a:r>
              <a:rPr lang="en-IN" dirty="0" err="1" smtClean="0"/>
              <a:t>phenolics</a:t>
            </a:r>
            <a:r>
              <a:rPr lang="en-IN" dirty="0" smtClean="0"/>
              <a:t> .</a:t>
            </a:r>
          </a:p>
          <a:p>
            <a:pPr algn="just"/>
            <a:endParaRPr lang="en-IN"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Second category are those which do not exist in the plant but are formed as a result of interactions between the host and the pathogen</a:t>
            </a:r>
          </a:p>
          <a:p>
            <a:r>
              <a:rPr lang="en-IN" dirty="0" smtClean="0"/>
              <a:t>These are called </a:t>
            </a:r>
            <a:r>
              <a:rPr lang="en-IN" dirty="0" err="1" smtClean="0"/>
              <a:t>phytoalexins</a:t>
            </a:r>
            <a:endParaRPr lang="en-IN" dirty="0" smtClean="0"/>
          </a:p>
          <a:p>
            <a:r>
              <a:rPr lang="en-IN" dirty="0" smtClean="0"/>
              <a:t>The common phenol compounds are more prevalent and are usually present in the plant before infection.</a:t>
            </a:r>
            <a:endParaRPr lang="en-IN"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Their synthesis and accumulation rapidly increases after infection</a:t>
            </a:r>
          </a:p>
          <a:p>
            <a:r>
              <a:rPr lang="en-IN" dirty="0" smtClean="0"/>
              <a:t>This increase in synthesis is more rapid in resistant than in susceptible plants</a:t>
            </a:r>
            <a:endParaRPr lang="en-IN"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err="1" smtClean="0"/>
              <a:t>Chlorogenic</a:t>
            </a:r>
            <a:r>
              <a:rPr lang="en-IN" dirty="0" smtClean="0"/>
              <a:t> acid –found in many plants infected with various pathogens such as </a:t>
            </a:r>
          </a:p>
          <a:p>
            <a:pPr>
              <a:buFont typeface="Wingdings" pitchFamily="2" charset="2"/>
              <a:buChar char="ü"/>
            </a:pPr>
            <a:r>
              <a:rPr lang="en-IN" dirty="0" smtClean="0"/>
              <a:t>sweet potato, carrot and potato attacked by- </a:t>
            </a:r>
            <a:r>
              <a:rPr lang="en-IN" dirty="0" err="1" smtClean="0"/>
              <a:t>Ceratocystis</a:t>
            </a:r>
            <a:r>
              <a:rPr lang="en-IN" dirty="0" smtClean="0"/>
              <a:t> </a:t>
            </a:r>
            <a:r>
              <a:rPr lang="en-IN" dirty="0" err="1" smtClean="0"/>
              <a:t>fimbriata</a:t>
            </a:r>
            <a:r>
              <a:rPr lang="en-IN" dirty="0" smtClean="0"/>
              <a:t> and</a:t>
            </a:r>
          </a:p>
          <a:p>
            <a:pPr>
              <a:buFont typeface="Wingdings" pitchFamily="2" charset="2"/>
              <a:buChar char="ü"/>
            </a:pPr>
            <a:r>
              <a:rPr lang="en-IN" dirty="0" smtClean="0"/>
              <a:t> tomatoes attacked by- root knot nematode(</a:t>
            </a:r>
            <a:r>
              <a:rPr lang="en-IN" dirty="0" err="1" smtClean="0"/>
              <a:t>Meloidogyne</a:t>
            </a:r>
            <a:r>
              <a:rPr lang="en-IN" dirty="0" smtClean="0"/>
              <a:t> incognita)</a:t>
            </a:r>
            <a:endParaRPr lang="en-IN"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smtClean="0"/>
              <a:t>Potatoes affected by late blight fungus shows presence of </a:t>
            </a:r>
            <a:r>
              <a:rPr lang="en-IN" dirty="0" err="1" smtClean="0"/>
              <a:t>orthodiphenol</a:t>
            </a:r>
            <a:r>
              <a:rPr lang="en-IN" dirty="0" smtClean="0"/>
              <a:t> and </a:t>
            </a:r>
            <a:r>
              <a:rPr lang="en-IN" dirty="0" err="1" smtClean="0"/>
              <a:t>scopoletin</a:t>
            </a:r>
            <a:endParaRPr lang="en-IN" dirty="0" smtClean="0"/>
          </a:p>
          <a:p>
            <a:r>
              <a:rPr lang="en-IN" dirty="0" err="1" smtClean="0"/>
              <a:t>Caffeic</a:t>
            </a:r>
            <a:r>
              <a:rPr lang="en-IN" dirty="0" smtClean="0"/>
              <a:t> acid and </a:t>
            </a:r>
            <a:r>
              <a:rPr lang="en-IN" dirty="0" err="1" smtClean="0"/>
              <a:t>umbelliferon</a:t>
            </a:r>
            <a:r>
              <a:rPr lang="en-IN" dirty="0" smtClean="0"/>
              <a:t> are found in sweet potato infected with </a:t>
            </a:r>
            <a:r>
              <a:rPr lang="en-IN" dirty="0" err="1" smtClean="0"/>
              <a:t>Ceratocystis</a:t>
            </a:r>
            <a:r>
              <a:rPr lang="en-IN" dirty="0" smtClean="0"/>
              <a:t> </a:t>
            </a:r>
            <a:r>
              <a:rPr lang="en-IN" dirty="0" err="1" smtClean="0"/>
              <a:t>fimbriata</a:t>
            </a:r>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1945</TotalTime>
  <Words>5321</Words>
  <Application>Microsoft Office PowerPoint</Application>
  <PresentationFormat>On-screen Show (4:3)</PresentationFormat>
  <Paragraphs>528</Paragraphs>
  <Slides>171</Slides>
  <Notes>0</Notes>
  <HiddenSlides>0</HiddenSlides>
  <MMClips>0</MMClips>
  <ScaleCrop>false</ScaleCrop>
  <HeadingPairs>
    <vt:vector size="4" baseType="variant">
      <vt:variant>
        <vt:lpstr>Theme</vt:lpstr>
      </vt:variant>
      <vt:variant>
        <vt:i4>1</vt:i4>
      </vt:variant>
      <vt:variant>
        <vt:lpstr>Slide Titles</vt:lpstr>
      </vt:variant>
      <vt:variant>
        <vt:i4>171</vt:i4>
      </vt:variant>
    </vt:vector>
  </HeadingPairs>
  <TitlesOfParts>
    <vt:vector size="172" baseType="lpstr">
      <vt:lpstr>Office Theme</vt:lpstr>
      <vt:lpstr>Symptoms of plant diseases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Defence mechanism</vt:lpstr>
      <vt:lpstr>Slide 28</vt:lpstr>
      <vt:lpstr>Slide 29</vt:lpstr>
      <vt:lpstr>Slide 30</vt:lpstr>
      <vt:lpstr>Slide 31</vt:lpstr>
      <vt:lpstr>Slide 32</vt:lpstr>
      <vt:lpstr>Slide 33</vt:lpstr>
      <vt:lpstr>Slide 34</vt:lpstr>
      <vt:lpstr> </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Inhibitors or antimicrobials present in the plant cell</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Lack of essential nutrients and growth factors for the pathogens</vt:lpstr>
      <vt:lpstr>Slide 68</vt:lpstr>
      <vt:lpstr>Slide 69</vt:lpstr>
      <vt:lpstr>Lack of recognition between host and pathogens</vt:lpstr>
      <vt:lpstr>Lack of sensitive sites for pathogen toxins</vt:lpstr>
      <vt:lpstr>Absence of common antigens</vt:lpstr>
      <vt:lpstr>Post infectional biochemical defense</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Slide 139</vt:lpstr>
      <vt:lpstr>Slide 140</vt:lpstr>
      <vt:lpstr>Slide 141</vt:lpstr>
      <vt:lpstr>Slide 142</vt:lpstr>
      <vt:lpstr>Fusarium oxysporum f sp. Vasinfectum and F oxysporum f. sp. lycopersici</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lpstr>Slide 156</vt:lpstr>
      <vt:lpstr>Slide 157</vt:lpstr>
      <vt:lpstr>Slide 158</vt:lpstr>
      <vt:lpstr>Slide 159</vt:lpstr>
      <vt:lpstr>Slide 160</vt:lpstr>
      <vt:lpstr>Slide 161</vt:lpstr>
      <vt:lpstr>Slide 162</vt:lpstr>
      <vt:lpstr>Slide 163</vt:lpstr>
      <vt:lpstr>Slide 164</vt:lpstr>
      <vt:lpstr>Slide 165</vt:lpstr>
      <vt:lpstr>Slide 166</vt:lpstr>
      <vt:lpstr>Slide 167</vt:lpstr>
      <vt:lpstr>Slide 168</vt:lpstr>
      <vt:lpstr>Slide 169</vt:lpstr>
      <vt:lpstr>Slide 170</vt:lpstr>
      <vt:lpstr>Slide 171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Symptoms of plant diseases</dc:title>
  <dc:creator>Sreeranjini Menon</dc:creator>
  <cp:lastModifiedBy>Sreeranjini Menon</cp:lastModifiedBy>
  <cp:revision>81</cp:revision>
  <dcterms:created xsi:type="dcterms:W3CDTF">2006-08-16T00:00:00Z</dcterms:created>
  <dcterms:modified xsi:type="dcterms:W3CDTF">2021-03-13T05:55:42Z</dcterms:modified>
</cp:coreProperties>
</file>